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aveSubsetFonts="1">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Lst>
  <p:sldSz cy="8229600" cx="14630400"/>
  <p:notesSz cx="8229600" cy="14630400"/>
  <p:embeddedFontLst>
    <p:embeddedFont>
      <p:font typeface="Barlow"/>
      <p:regular r:id="rId12"/>
    </p:embeddedFont>
    <p:embeddedFont>
      <p:font typeface="Barlow"/>
      <p:regular r:id="rId13"/>
    </p:embeddedFont>
    <p:embeddedFont>
      <p:font typeface="Barlow"/>
      <p:regular r:id="rId14"/>
    </p:embeddedFont>
    <p:embeddedFont>
      <p:font typeface="Barlow"/>
      <p:regular r:id="rId15"/>
    </p:embeddedFont>
    <p:embeddedFont>
      <p:font typeface="Montserrat"/>
      <p:regular r:id="rId16"/>
    </p:embeddedFont>
    <p:embeddedFont>
      <p:font typeface="Montserrat"/>
      <p:regular r:id="rId17"/>
    </p:embeddedFont>
    <p:embeddedFont>
      <p:font typeface="Montserrat"/>
      <p:regular r:id="rId18"/>
    </p:embeddedFont>
    <p:embeddedFont>
      <p:font typeface="Montserrat"/>
      <p:regular r:id="rId19"/>
    </p:embeddedFont>
  </p:embeddedFontLst>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5611"/>
    <p:restoredTop sz="94610"/>
  </p:normalViewPr>
  <p:slideViewPr>
    <p:cSldViewPr snapToGrid="0" snapToObjects="1">
      <p:cViewPr varScale="1">
        <p:scale>
          <a:sx n="136" d="100"/>
          <a:sy n="136" d="100"/>
        </p:scale>
        <p:origin x="216" y="312"/>
      </p:cViewPr>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font" Target="fonts/font1.fntdata"/><Relationship Id="rId13" Type="http://schemas.openxmlformats.org/officeDocument/2006/relationships/font" Target="fonts/font2.fntdata"/><Relationship Id="rId14" Type="http://schemas.openxmlformats.org/officeDocument/2006/relationships/font" Target="fonts/font3.fntdata"/><Relationship Id="rId15" Type="http://schemas.openxmlformats.org/officeDocument/2006/relationships/font" Target="fonts/font4.fntdata"/><Relationship Id="rId16" Type="http://schemas.openxmlformats.org/officeDocument/2006/relationships/font" Target="fonts/font5.fntdata"/><Relationship Id="rId17" Type="http://schemas.openxmlformats.org/officeDocument/2006/relationships/font" Target="fonts/font6.fntdata"/><Relationship Id="rId18" Type="http://schemas.openxmlformats.org/officeDocument/2006/relationships/font" Target="fonts/font7.fntdata"/><Relationship Id="rId19" Type="http://schemas.openxmlformats.org/officeDocument/2006/relationships/font" Target="fonts/font8.fntdata"/><Relationship Id="rId20" Type="http://schemas.openxmlformats.org/officeDocument/2006/relationships/tableStyles" Target="tableStyles.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59" name=""/>
        <p:cNvGrpSpPr/>
        <p:nvPr/>
      </p:nvGrpSpPr>
      <p:grpSpPr>
        <a:xfrm>
          <a:off x="0" y="0"/>
          <a:ext cx="0" cy="0"/>
          <a:chOff x="0" y="0"/>
          <a:chExt cx="0" cy="0"/>
        </a:xfrm>
      </p:grpSpPr>
      <p:sp>
        <p:nvSpPr>
          <p:cNvPr id="1048741" name="Header Placeholder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lang="en-US"/>
          </a:p>
        </p:txBody>
      </p:sp>
      <p:sp>
        <p:nvSpPr>
          <p:cNvPr id="1048742" name="Date Placeholder 2"/>
          <p:cNvSpPr>
            <a:spLocks noGrp="1"/>
          </p:cNvSpPr>
          <p:nvPr>
            <p:ph type="dt" idx="1"/>
          </p:nvPr>
        </p:nvSpPr>
        <p:spPr>
          <a:xfrm>
            <a:off x="3884613" y="0"/>
            <a:ext cx="2971800" cy="458788"/>
          </a:xfrm>
          <a:prstGeom prst="rect"/>
        </p:spPr>
        <p:txBody>
          <a:bodyPr bIns="45720" lIns="91440" rIns="91440" rtlCol="0" tIns="45720" vert="horz"/>
          <a:lstStyle>
            <a:lvl1pPr algn="r">
              <a:defRPr sz="1200"/>
            </a:lvl1pPr>
          </a:lstStyle>
          <a:p>
            <a:fld id="{5282F153-3F37-0F45-9E97-73ACFA13230C}" type="datetimeFigureOut">
              <a:rPr lang="en-US"/>
              <a:t>7/23/19</a:t>
            </a:fld>
            <a:endParaRPr lang="en-US"/>
          </a:p>
        </p:txBody>
      </p:sp>
      <p:sp>
        <p:nvSpPr>
          <p:cNvPr id="1048743" name="Slide Image Placeholder 3"/>
          <p:cNvSpPr>
            <a:spLocks noChangeAspect="1" noRot="1" noGrp="1"/>
          </p:cNvSpPr>
          <p:nvPr>
            <p:ph type="sldImg" idx="2"/>
          </p:nvPr>
        </p:nvSpPr>
        <p:spPr>
          <a:xfrm>
            <a:off x="685800" y="1143000"/>
            <a:ext cx="5486400" cy="3086100"/>
          </a:xfrm>
          <a:prstGeom prst="rect"/>
          <a:noFill/>
          <a:ln w="12700">
            <a:solidFill>
              <a:prstClr val="black"/>
            </a:solidFill>
          </a:ln>
        </p:spPr>
        <p:txBody>
          <a:bodyPr anchor="ctr" bIns="45720" lIns="91440" rIns="91440" rtlCol="0" tIns="45720" vert="horz"/>
          <a:p>
            <a:endParaRPr lang="en-US"/>
          </a:p>
        </p:txBody>
      </p:sp>
      <p:sp>
        <p:nvSpPr>
          <p:cNvPr id="1048744" name="Notes Placeholder 4"/>
          <p:cNvSpPr>
            <a:spLocks noGrp="1"/>
          </p:cNvSpPr>
          <p:nvPr>
            <p:ph type="body" sz="quarter" idx="3"/>
          </p:nvPr>
        </p:nvSpPr>
        <p:spPr>
          <a:xfrm>
            <a:off x="685800" y="4400550"/>
            <a:ext cx="5486400" cy="3600450"/>
          </a:xfrm>
          <a:prstGeom prst="rect"/>
        </p:spPr>
        <p:txBody>
          <a:bodyPr bIns="45720" lIns="91440" rIns="91440" rtlCol="0" tIns="45720" vert="horz"/>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45" name="Footer Placeholder 5"/>
          <p:cNvSpPr>
            <a:spLocks noGrp="1"/>
          </p:cNvSpPr>
          <p:nvPr>
            <p:ph type="ftr" sz="quarter" idx="4"/>
          </p:nvPr>
        </p:nvSpPr>
        <p:spPr>
          <a:xfrm>
            <a:off x="0" y="8685213"/>
            <a:ext cx="2971800" cy="458787"/>
          </a:xfrm>
          <a:prstGeom prst="rect"/>
        </p:spPr>
        <p:txBody>
          <a:bodyPr anchor="b" bIns="45720" lIns="91440" rIns="91440" rtlCol="0" tIns="45720" vert="horz"/>
          <a:lstStyle>
            <a:lvl1pPr algn="l">
              <a:defRPr sz="1200"/>
            </a:lvl1pPr>
          </a:lstStyle>
          <a:p>
            <a:endParaRPr lang="en-US"/>
          </a:p>
        </p:txBody>
      </p:sp>
      <p:sp>
        <p:nvSpPr>
          <p:cNvPr id="1048746" name="Slide Number Placeholder 6"/>
          <p:cNvSpPr>
            <a:spLocks noGrp="1"/>
          </p:cNvSpPr>
          <p:nvPr>
            <p:ph type="sldNum" sz="quarter" idx="5"/>
          </p:nvPr>
        </p:nvSpPr>
        <p:spPr>
          <a:xfrm>
            <a:off x="3884613" y="8685213"/>
            <a:ext cx="2971800" cy="458787"/>
          </a:xfrm>
          <a:prstGeom prst="rect"/>
        </p:spPr>
        <p:txBody>
          <a:bodyPr anchor="b" bIns="45720" lIns="91440" rIns="91440" rtlCol="0" tIns="45720" vert="horz"/>
          <a:lstStyle>
            <a:lvl1pPr algn="r">
              <a:defRPr sz="1200"/>
            </a:lvl1pPr>
          </a:lstStyle>
          <a:p>
            <a:fld id="{CE5E9CC1-C706-0F49-92D6-E571CC5EEA8F}" type="slidenum">
              <a:rPr lang="en-US"/>
              <a:t>‹#›</a:t>
            </a:fld>
            <a:endParaRPr lang="en-US"/>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33" name=""/>
        <p:cNvGrpSpPr/>
        <p:nvPr/>
      </p:nvGrpSpPr>
      <p:grpSpPr>
        <a:xfrm>
          <a:off x="0" y="0"/>
          <a:ext cx="0" cy="0"/>
          <a:chOff x="0" y="0"/>
          <a:chExt cx="0" cy="0"/>
        </a:xfrm>
      </p:grpSpPr>
      <p:sp>
        <p:nvSpPr>
          <p:cNvPr id="1048618" name="Slide Image Placeholder 1"/>
          <p:cNvSpPr>
            <a:spLocks noChangeAspect="1" noRot="1" noGrp="1"/>
          </p:cNvSpPr>
          <p:nvPr>
            <p:ph type="sldImg"/>
          </p:nvPr>
        </p:nvSpPr>
        <p:spPr/>
      </p:sp>
      <p:sp>
        <p:nvSpPr>
          <p:cNvPr id="1048619" name="Notes Placeholder 2"/>
          <p:cNvSpPr>
            <a:spLocks noGrp="1"/>
          </p:cNvSpPr>
          <p:nvPr>
            <p:ph type="body" idx="1"/>
          </p:nvPr>
        </p:nvSpPr>
        <p:spPr/>
        <p:txBody>
          <a:bodyPr/>
          <a:p>
            <a:r>
              <a:rPr dirty="0" lang="en-US"/>
              <a:t/>
            </a:r>
            <a:endParaRPr dirty="0" lang="en-US"/>
          </a:p>
        </p:txBody>
      </p:sp>
      <p:sp>
        <p:nvSpPr>
          <p:cNvPr id="1048620" name="Slide Number Placeholder 3"/>
          <p:cNvSpPr>
            <a:spLocks noGrp="1"/>
          </p:cNvSpPr>
          <p:nvPr>
            <p:ph type="sldNum" sz="quarter" idx="10"/>
          </p:nvPr>
        </p:nvSpPr>
        <p:spPr/>
        <p:txBody>
          <a:bodyPr/>
          <a:p>
            <a:fld id="{F7021451-1387-4CA6-816F-3879F97B5CBC}" type="slidenum">
              <a:rPr lang="en-US"/>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sp>
        <p:nvSpPr>
          <p:cNvPr id="1048588" name="Slide Image Placeholder 1"/>
          <p:cNvSpPr>
            <a:spLocks noChangeAspect="1" noRot="1" noGrp="1"/>
          </p:cNvSpPr>
          <p:nvPr>
            <p:ph type="sldImg"/>
          </p:nvPr>
        </p:nvSpPr>
        <p:spPr/>
      </p:sp>
      <p:sp>
        <p:nvSpPr>
          <p:cNvPr id="1048589" name="Notes Placeholder 2"/>
          <p:cNvSpPr>
            <a:spLocks noGrp="1"/>
          </p:cNvSpPr>
          <p:nvPr>
            <p:ph type="body" idx="1"/>
          </p:nvPr>
        </p:nvSpPr>
        <p:spPr/>
        <p:txBody>
          <a:bodyPr/>
          <a:p>
            <a:r>
              <a:rPr dirty="0" lang="en-US"/>
              <a:t/>
            </a:r>
            <a:endParaRPr dirty="0" lang="en-US"/>
          </a:p>
        </p:txBody>
      </p:sp>
      <p:sp>
        <p:nvSpPr>
          <p:cNvPr id="1048590" name="Slide Number Placeholder 3"/>
          <p:cNvSpPr>
            <a:spLocks noGrp="1"/>
          </p:cNvSpPr>
          <p:nvPr>
            <p:ph type="sldNum" sz="quarter" idx="10"/>
          </p:nvPr>
        </p:nvSpPr>
        <p:spPr/>
        <p:txBody>
          <a:bodyPr/>
          <a:p>
            <a:fld id="{F7021451-1387-4CA6-816F-3879F97B5CBC}"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29" name=""/>
        <p:cNvGrpSpPr/>
        <p:nvPr/>
      </p:nvGrpSpPr>
      <p:grpSpPr>
        <a:xfrm>
          <a:off x="0" y="0"/>
          <a:ext cx="0" cy="0"/>
          <a:chOff x="0" y="0"/>
          <a:chExt cx="0" cy="0"/>
        </a:xfrm>
      </p:grpSpPr>
      <p:sp>
        <p:nvSpPr>
          <p:cNvPr id="1048610" name="Slide Image Placeholder 1"/>
          <p:cNvSpPr>
            <a:spLocks noChangeAspect="1" noRot="1" noGrp="1"/>
          </p:cNvSpPr>
          <p:nvPr>
            <p:ph type="sldImg"/>
          </p:nvPr>
        </p:nvSpPr>
        <p:spPr/>
      </p:sp>
      <p:sp>
        <p:nvSpPr>
          <p:cNvPr id="1048611" name="Notes Placeholder 2"/>
          <p:cNvSpPr>
            <a:spLocks noGrp="1"/>
          </p:cNvSpPr>
          <p:nvPr>
            <p:ph type="body" idx="1"/>
          </p:nvPr>
        </p:nvSpPr>
        <p:spPr/>
        <p:txBody>
          <a:bodyPr/>
          <a:p>
            <a:r>
              <a:rPr dirty="0" lang="en-US"/>
              <a:t/>
            </a:r>
            <a:endParaRPr dirty="0" lang="en-US"/>
          </a:p>
        </p:txBody>
      </p:sp>
      <p:sp>
        <p:nvSpPr>
          <p:cNvPr id="1048612" name="Slide Number Placeholder 3"/>
          <p:cNvSpPr>
            <a:spLocks noGrp="1"/>
          </p:cNvSpPr>
          <p:nvPr>
            <p:ph type="sldNum" sz="quarter" idx="10"/>
          </p:nvPr>
        </p:nvSpPr>
        <p:spPr/>
        <p:txBody>
          <a:bodyPr/>
          <a:p>
            <a:fld id="{F7021451-1387-4CA6-816F-3879F97B5CBC}"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37" name=""/>
        <p:cNvGrpSpPr/>
        <p:nvPr/>
      </p:nvGrpSpPr>
      <p:grpSpPr>
        <a:xfrm>
          <a:off x="0" y="0"/>
          <a:ext cx="0" cy="0"/>
          <a:chOff x="0" y="0"/>
          <a:chExt cx="0" cy="0"/>
        </a:xfrm>
      </p:grpSpPr>
      <p:sp>
        <p:nvSpPr>
          <p:cNvPr id="1048660" name="Slide Image Placeholder 1"/>
          <p:cNvSpPr>
            <a:spLocks noChangeAspect="1" noRot="1" noGrp="1"/>
          </p:cNvSpPr>
          <p:nvPr>
            <p:ph type="sldImg"/>
          </p:nvPr>
        </p:nvSpPr>
        <p:spPr/>
      </p:sp>
      <p:sp>
        <p:nvSpPr>
          <p:cNvPr id="1048661" name="Notes Placeholder 2"/>
          <p:cNvSpPr>
            <a:spLocks noGrp="1"/>
          </p:cNvSpPr>
          <p:nvPr>
            <p:ph type="body" idx="1"/>
          </p:nvPr>
        </p:nvSpPr>
        <p:spPr/>
        <p:txBody>
          <a:bodyPr/>
          <a:p>
            <a:r>
              <a:rPr dirty="0" lang="en-US"/>
              <a:t/>
            </a:r>
            <a:endParaRPr dirty="0" lang="en-US"/>
          </a:p>
        </p:txBody>
      </p:sp>
      <p:sp>
        <p:nvSpPr>
          <p:cNvPr id="1048662" name="Slide Number Placeholder 3"/>
          <p:cNvSpPr>
            <a:spLocks noGrp="1"/>
          </p:cNvSpPr>
          <p:nvPr>
            <p:ph type="sldNum" sz="quarter" idx="10"/>
          </p:nvPr>
        </p:nvSpPr>
        <p:spPr/>
        <p:txBody>
          <a:bodyPr/>
          <a:p>
            <a:fld id="{F7021451-1387-4CA6-816F-3879F97B5CBC}"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41" name=""/>
        <p:cNvGrpSpPr/>
        <p:nvPr/>
      </p:nvGrpSpPr>
      <p:grpSpPr>
        <a:xfrm>
          <a:off x="0" y="0"/>
          <a:ext cx="0" cy="0"/>
          <a:chOff x="0" y="0"/>
          <a:chExt cx="0" cy="0"/>
        </a:xfrm>
      </p:grpSpPr>
      <p:sp>
        <p:nvSpPr>
          <p:cNvPr id="1048673" name="Slide Image Placeholder 1"/>
          <p:cNvSpPr>
            <a:spLocks noChangeAspect="1" noRot="1" noGrp="1"/>
          </p:cNvSpPr>
          <p:nvPr>
            <p:ph type="sldImg"/>
          </p:nvPr>
        </p:nvSpPr>
        <p:spPr/>
      </p:sp>
      <p:sp>
        <p:nvSpPr>
          <p:cNvPr id="1048674" name="Notes Placeholder 2"/>
          <p:cNvSpPr>
            <a:spLocks noGrp="1"/>
          </p:cNvSpPr>
          <p:nvPr>
            <p:ph type="body" idx="1"/>
          </p:nvPr>
        </p:nvSpPr>
        <p:spPr/>
        <p:txBody>
          <a:bodyPr/>
          <a:p>
            <a:r>
              <a:rPr dirty="0" lang="en-US"/>
              <a:t/>
            </a:r>
            <a:endParaRPr dirty="0" lang="en-US"/>
          </a:p>
        </p:txBody>
      </p:sp>
      <p:sp>
        <p:nvSpPr>
          <p:cNvPr id="1048675" name="Slide Number Placeholder 3"/>
          <p:cNvSpPr>
            <a:spLocks noGrp="1"/>
          </p:cNvSpPr>
          <p:nvPr>
            <p:ph type="sldNum" sz="quarter" idx="10"/>
          </p:nvPr>
        </p:nvSpPr>
        <p:spPr/>
        <p:txBody>
          <a:bodyPr/>
          <a:p>
            <a:fld id="{F7021451-1387-4CA6-816F-3879F97B5CBC}"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45" name=""/>
        <p:cNvGrpSpPr/>
        <p:nvPr/>
      </p:nvGrpSpPr>
      <p:grpSpPr>
        <a:xfrm>
          <a:off x="0" y="0"/>
          <a:ext cx="0" cy="0"/>
          <a:chOff x="0" y="0"/>
          <a:chExt cx="0" cy="0"/>
        </a:xfrm>
      </p:grpSpPr>
      <p:sp>
        <p:nvSpPr>
          <p:cNvPr id="1048688" name="Slide Image Placeholder 1"/>
          <p:cNvSpPr>
            <a:spLocks noChangeAspect="1" noRot="1" noGrp="1"/>
          </p:cNvSpPr>
          <p:nvPr>
            <p:ph type="sldImg"/>
          </p:nvPr>
        </p:nvSpPr>
        <p:spPr/>
      </p:sp>
      <p:sp>
        <p:nvSpPr>
          <p:cNvPr id="1048689" name="Notes Placeholder 2"/>
          <p:cNvSpPr>
            <a:spLocks noGrp="1"/>
          </p:cNvSpPr>
          <p:nvPr>
            <p:ph type="body" idx="1"/>
          </p:nvPr>
        </p:nvSpPr>
        <p:spPr/>
        <p:txBody>
          <a:bodyPr/>
          <a:p>
            <a:r>
              <a:rPr dirty="0" lang="en-US"/>
              <a:t/>
            </a:r>
            <a:endParaRPr dirty="0" lang="en-US"/>
          </a:p>
        </p:txBody>
      </p:sp>
      <p:sp>
        <p:nvSpPr>
          <p:cNvPr id="1048690" name="Slide Number Placeholder 3"/>
          <p:cNvSpPr>
            <a:spLocks noGrp="1"/>
          </p:cNvSpPr>
          <p:nvPr>
            <p:ph type="sldNum" sz="quarter" idx="10"/>
          </p:nvPr>
        </p:nvSpPr>
        <p:spPr/>
        <p:txBody>
          <a:bodyPr/>
          <a:p>
            <a:fld id="{F7021451-1387-4CA6-816F-3879F97B5CBC}"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49" name=""/>
        <p:cNvGrpSpPr/>
        <p:nvPr/>
      </p:nvGrpSpPr>
      <p:grpSpPr>
        <a:xfrm>
          <a:off x="0" y="0"/>
          <a:ext cx="0" cy="0"/>
          <a:chOff x="0" y="0"/>
          <a:chExt cx="0" cy="0"/>
        </a:xfrm>
      </p:grpSpPr>
      <p:sp>
        <p:nvSpPr>
          <p:cNvPr id="1048705" name="Slide Image Placeholder 1"/>
          <p:cNvSpPr>
            <a:spLocks noChangeAspect="1" noRot="1" noGrp="1"/>
          </p:cNvSpPr>
          <p:nvPr>
            <p:ph type="sldImg"/>
          </p:nvPr>
        </p:nvSpPr>
        <p:spPr/>
      </p:sp>
      <p:sp>
        <p:nvSpPr>
          <p:cNvPr id="1048706" name="Notes Placeholder 2"/>
          <p:cNvSpPr>
            <a:spLocks noGrp="1"/>
          </p:cNvSpPr>
          <p:nvPr>
            <p:ph type="body" idx="1"/>
          </p:nvPr>
        </p:nvSpPr>
        <p:spPr/>
        <p:txBody>
          <a:bodyPr/>
          <a:p>
            <a:r>
              <a:rPr dirty="0" lang="en-US"/>
              <a:t/>
            </a:r>
            <a:endParaRPr dirty="0" lang="en-US"/>
          </a:p>
        </p:txBody>
      </p:sp>
      <p:sp>
        <p:nvSpPr>
          <p:cNvPr id="1048707" name="Slide Number Placeholder 3"/>
          <p:cNvSpPr>
            <a:spLocks noGrp="1"/>
          </p:cNvSpPr>
          <p:nvPr>
            <p:ph type="sldNum" sz="quarter" idx="10"/>
          </p:nvPr>
        </p:nvSpPr>
        <p:spPr/>
        <p:txBody>
          <a:bodyPr/>
          <a:p>
            <a:fld id="{F7021451-1387-4CA6-816F-3879F97B5CBC}"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53" name=""/>
        <p:cNvGrpSpPr/>
        <p:nvPr/>
      </p:nvGrpSpPr>
      <p:grpSpPr>
        <a:xfrm>
          <a:off x="0" y="0"/>
          <a:ext cx="0" cy="0"/>
          <a:chOff x="0" y="0"/>
          <a:chExt cx="0" cy="0"/>
        </a:xfrm>
      </p:grpSpPr>
      <p:sp>
        <p:nvSpPr>
          <p:cNvPr id="1048722" name="Slide Image Placeholder 1"/>
          <p:cNvSpPr>
            <a:spLocks noChangeAspect="1" noRot="1" noGrp="1"/>
          </p:cNvSpPr>
          <p:nvPr>
            <p:ph type="sldImg"/>
          </p:nvPr>
        </p:nvSpPr>
        <p:spPr/>
      </p:sp>
      <p:sp>
        <p:nvSpPr>
          <p:cNvPr id="1048723" name="Notes Placeholder 2"/>
          <p:cNvSpPr>
            <a:spLocks noGrp="1"/>
          </p:cNvSpPr>
          <p:nvPr>
            <p:ph type="body" idx="1"/>
          </p:nvPr>
        </p:nvSpPr>
        <p:spPr/>
        <p:txBody>
          <a:bodyPr/>
          <a:p>
            <a:r>
              <a:rPr dirty="0" lang="en-US"/>
              <a:t/>
            </a:r>
            <a:endParaRPr dirty="0" lang="en-US"/>
          </a:p>
        </p:txBody>
      </p:sp>
      <p:sp>
        <p:nvSpPr>
          <p:cNvPr id="1048724" name="Slide Number Placeholder 3"/>
          <p:cNvSpPr>
            <a:spLocks noGrp="1"/>
          </p:cNvSpPr>
          <p:nvPr>
            <p:ph type="sldNum" sz="quarter" idx="10"/>
          </p:nvPr>
        </p:nvSpPr>
        <p:spPr/>
        <p:txBody>
          <a:bodyPr/>
          <a:p>
            <a:fld id="{F7021451-1387-4CA6-816F-3879F97B5CBC}"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57" name=""/>
        <p:cNvGrpSpPr/>
        <p:nvPr/>
      </p:nvGrpSpPr>
      <p:grpSpPr>
        <a:xfrm>
          <a:off x="0" y="0"/>
          <a:ext cx="0" cy="0"/>
          <a:chOff x="0" y="0"/>
          <a:chExt cx="0" cy="0"/>
        </a:xfrm>
      </p:grpSpPr>
      <p:sp>
        <p:nvSpPr>
          <p:cNvPr id="1048738" name="Slide Image Placeholder 1"/>
          <p:cNvSpPr>
            <a:spLocks noChangeAspect="1" noRot="1" noGrp="1"/>
          </p:cNvSpPr>
          <p:nvPr>
            <p:ph type="sldImg"/>
          </p:nvPr>
        </p:nvSpPr>
        <p:spPr/>
      </p:sp>
      <p:sp>
        <p:nvSpPr>
          <p:cNvPr id="1048739" name="Notes Placeholder 2"/>
          <p:cNvSpPr>
            <a:spLocks noGrp="1"/>
          </p:cNvSpPr>
          <p:nvPr>
            <p:ph type="body" idx="1"/>
          </p:nvPr>
        </p:nvSpPr>
        <p:spPr/>
        <p:txBody>
          <a:bodyPr/>
          <a:p>
            <a:r>
              <a:rPr dirty="0" lang="en-US"/>
              <a:t/>
            </a:r>
            <a:endParaRPr dirty="0" lang="en-US"/>
          </a:p>
        </p:txBody>
      </p:sp>
      <p:sp>
        <p:nvSpPr>
          <p:cNvPr id="1048740" name="Slide Number Placeholder 3"/>
          <p:cNvSpPr>
            <a:spLocks noGrp="1"/>
          </p:cNvSpPr>
          <p:nvPr>
            <p:ph type="sldNum" sz="quarter" idx="10"/>
          </p:nvPr>
        </p:nvSpPr>
        <p:spPr/>
        <p:txBody>
          <a:bodyPr/>
          <a:p>
            <a:fld id="{F7021451-1387-4CA6-816F-3879F97B5CBC}"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17.png"/><Relationship Id="rId2" Type="http://schemas.openxmlformats.org/officeDocument/2006/relationships/hyperlink" Target="https://gamma.app/?utm_source=made-with-gamma" TargetMode="External"/><Relationship Id="rId3" Type="http://schemas.openxmlformats.org/officeDocument/2006/relationships/image" Target="../media/image18.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s://gamma.app/?utm_source=made-with-gamma" TargetMode="External"/><Relationship Id="rId3" Type="http://schemas.openxmlformats.org/officeDocument/2006/relationships/image" Target="../media/image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amma.app/?utm_source=made-with-gamma" TargetMode="External"/><Relationship Id="rId3" Type="http://schemas.openxmlformats.org/officeDocument/2006/relationships/image" Target="../media/image4.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hyperlink" Target="https://gamma.app/?utm_source=made-with-gamma" TargetMode="External"/><Relationship Id="rId3" Type="http://schemas.openxmlformats.org/officeDocument/2006/relationships/image" Target="../media/image6.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gamma.app/?utm_source=made-with-gamma" TargetMode="External"/><Relationship Id="rId3" Type="http://schemas.openxmlformats.org/officeDocument/2006/relationships/image" Target="../media/image8.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gamma.app/?utm_source=made-with-gamma" TargetMode="External"/><Relationship Id="rId3" Type="http://schemas.openxmlformats.org/officeDocument/2006/relationships/image" Target="../media/image10.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gamma.app/?utm_source=made-with-gamma" TargetMode="External"/><Relationship Id="rId3" Type="http://schemas.openxmlformats.org/officeDocument/2006/relationships/image" Target="../media/image1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hyperlink" Target="https://gamma.app/?utm_source=made-with-gamma" TargetMode="External"/><Relationship Id="rId3" Type="http://schemas.openxmlformats.org/officeDocument/2006/relationships/image" Target="../media/image14.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5.png"/><Relationship Id="rId2" Type="http://schemas.openxmlformats.org/officeDocument/2006/relationships/hyperlink" Target="https://gamma.app/?utm_source=made-with-gamma" TargetMode="External"/><Relationship Id="rId3" Type="http://schemas.openxmlformats.org/officeDocument/2006/relationships/image" Target="../media/image16.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58"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54" name=""/>
        <p:cNvGrpSpPr/>
        <p:nvPr/>
      </p:nvGrpSpPr>
      <p:grpSpPr>
        <a:xfrm>
          <a:off x="0" y="0"/>
          <a:ext cx="0" cy="0"/>
          <a:chOff x="0" y="0"/>
          <a:chExt cx="0" cy="0"/>
        </a:xfrm>
      </p:grpSpPr>
      <p:pic>
        <p:nvPicPr>
          <p:cNvPr id="2097197"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725" name="Shape 0"/>
          <p:cNvSpPr/>
          <p:nvPr/>
        </p:nvSpPr>
        <p:spPr>
          <a:xfrm>
            <a:off x="0" y="0"/>
            <a:ext cx="14630400" cy="8229600"/>
          </a:xfrm>
          <a:prstGeom prst="rect"/>
          <a:solidFill>
            <a:srgbClr val="EEEFF5"/>
          </a:solidFill>
        </p:spPr>
      </p:sp>
      <p:pic>
        <p:nvPicPr>
          <p:cNvPr id="2097198"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30" name=""/>
        <p:cNvGrpSpPr/>
        <p:nvPr/>
      </p:nvGrpSpPr>
      <p:grpSpPr>
        <a:xfrm>
          <a:off x="0" y="0"/>
          <a:ext cx="0" cy="0"/>
          <a:chOff x="0" y="0"/>
          <a:chExt cx="0" cy="0"/>
        </a:xfrm>
      </p:grpSpPr>
      <p:pic>
        <p:nvPicPr>
          <p:cNvPr id="2097162"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13" name="Shape 0"/>
          <p:cNvSpPr/>
          <p:nvPr/>
        </p:nvSpPr>
        <p:spPr>
          <a:xfrm>
            <a:off x="0" y="0"/>
            <a:ext cx="14630400" cy="8229600"/>
          </a:xfrm>
          <a:prstGeom prst="rect"/>
          <a:solidFill>
            <a:srgbClr val="EEEFF5"/>
          </a:solidFill>
        </p:spPr>
      </p:sp>
      <p:pic>
        <p:nvPicPr>
          <p:cNvPr id="2097163"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22" name=""/>
        <p:cNvGrpSpPr/>
        <p:nvPr/>
      </p:nvGrpSpPr>
      <p:grpSpPr>
        <a:xfrm>
          <a:off x="0" y="0"/>
          <a:ext cx="0" cy="0"/>
          <a:chOff x="0" y="0"/>
          <a:chExt cx="0" cy="0"/>
        </a:xfrm>
      </p:grpSpPr>
      <p:pic>
        <p:nvPicPr>
          <p:cNvPr id="2097152"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576" name="Shape 0"/>
          <p:cNvSpPr/>
          <p:nvPr/>
        </p:nvSpPr>
        <p:spPr>
          <a:xfrm>
            <a:off x="0" y="0"/>
            <a:ext cx="14630400" cy="8229600"/>
          </a:xfrm>
          <a:prstGeom prst="rect"/>
          <a:solidFill>
            <a:srgbClr val="EEEFF5"/>
          </a:solidFill>
        </p:spPr>
      </p:sp>
      <p:pic>
        <p:nvPicPr>
          <p:cNvPr id="2097153"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26" name=""/>
        <p:cNvGrpSpPr/>
        <p:nvPr/>
      </p:nvGrpSpPr>
      <p:grpSpPr>
        <a:xfrm>
          <a:off x="0" y="0"/>
          <a:ext cx="0" cy="0"/>
          <a:chOff x="0" y="0"/>
          <a:chExt cx="0" cy="0"/>
        </a:xfrm>
      </p:grpSpPr>
      <p:pic>
        <p:nvPicPr>
          <p:cNvPr id="2097155"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591" name="Shape 0"/>
          <p:cNvSpPr/>
          <p:nvPr/>
        </p:nvSpPr>
        <p:spPr>
          <a:xfrm>
            <a:off x="0" y="0"/>
            <a:ext cx="14630400" cy="8229600"/>
          </a:xfrm>
          <a:prstGeom prst="rect"/>
          <a:solidFill>
            <a:srgbClr val="EEEFF5"/>
          </a:solidFill>
        </p:spPr>
      </p:sp>
      <p:pic>
        <p:nvPicPr>
          <p:cNvPr id="2097156"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34" name=""/>
        <p:cNvGrpSpPr/>
        <p:nvPr/>
      </p:nvGrpSpPr>
      <p:grpSpPr>
        <a:xfrm>
          <a:off x="0" y="0"/>
          <a:ext cx="0" cy="0"/>
          <a:chOff x="0" y="0"/>
          <a:chExt cx="0" cy="0"/>
        </a:xfrm>
      </p:grpSpPr>
      <p:pic>
        <p:nvPicPr>
          <p:cNvPr id="2097165"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21" name="Shape 0"/>
          <p:cNvSpPr/>
          <p:nvPr/>
        </p:nvSpPr>
        <p:spPr>
          <a:xfrm>
            <a:off x="0" y="0"/>
            <a:ext cx="14630400" cy="8229600"/>
          </a:xfrm>
          <a:prstGeom prst="rect"/>
          <a:solidFill>
            <a:srgbClr val="EEEFF5"/>
          </a:solidFill>
        </p:spPr>
      </p:sp>
      <p:pic>
        <p:nvPicPr>
          <p:cNvPr id="2097166"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38" name=""/>
        <p:cNvGrpSpPr/>
        <p:nvPr/>
      </p:nvGrpSpPr>
      <p:grpSpPr>
        <a:xfrm>
          <a:off x="0" y="0"/>
          <a:ext cx="0" cy="0"/>
          <a:chOff x="0" y="0"/>
          <a:chExt cx="0" cy="0"/>
        </a:xfrm>
      </p:grpSpPr>
      <p:pic>
        <p:nvPicPr>
          <p:cNvPr id="2097168"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63" name="Shape 0"/>
          <p:cNvSpPr/>
          <p:nvPr/>
        </p:nvSpPr>
        <p:spPr>
          <a:xfrm>
            <a:off x="0" y="0"/>
            <a:ext cx="14630400" cy="8229600"/>
          </a:xfrm>
          <a:prstGeom prst="rect"/>
          <a:solidFill>
            <a:srgbClr val="EEEFF5"/>
          </a:solidFill>
        </p:spPr>
      </p:sp>
      <p:pic>
        <p:nvPicPr>
          <p:cNvPr id="2097169"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42" name=""/>
        <p:cNvGrpSpPr/>
        <p:nvPr/>
      </p:nvGrpSpPr>
      <p:grpSpPr>
        <a:xfrm>
          <a:off x="0" y="0"/>
          <a:ext cx="0" cy="0"/>
          <a:chOff x="0" y="0"/>
          <a:chExt cx="0" cy="0"/>
        </a:xfrm>
      </p:grpSpPr>
      <p:pic>
        <p:nvPicPr>
          <p:cNvPr id="2097175"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76" name="Shape 0"/>
          <p:cNvSpPr/>
          <p:nvPr/>
        </p:nvSpPr>
        <p:spPr>
          <a:xfrm>
            <a:off x="0" y="0"/>
            <a:ext cx="14630400" cy="8229600"/>
          </a:xfrm>
          <a:prstGeom prst="rect"/>
          <a:solidFill>
            <a:srgbClr val="EEEFF5"/>
          </a:solidFill>
        </p:spPr>
      </p:sp>
      <p:pic>
        <p:nvPicPr>
          <p:cNvPr id="2097176"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46" name=""/>
        <p:cNvGrpSpPr/>
        <p:nvPr/>
      </p:nvGrpSpPr>
      <p:grpSpPr>
        <a:xfrm>
          <a:off x="0" y="0"/>
          <a:ext cx="0" cy="0"/>
          <a:chOff x="0" y="0"/>
          <a:chExt cx="0" cy="0"/>
        </a:xfrm>
      </p:grpSpPr>
      <p:pic>
        <p:nvPicPr>
          <p:cNvPr id="2097187"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91" name="Shape 0"/>
          <p:cNvSpPr/>
          <p:nvPr/>
        </p:nvSpPr>
        <p:spPr>
          <a:xfrm>
            <a:off x="0" y="0"/>
            <a:ext cx="14630400" cy="8229600"/>
          </a:xfrm>
          <a:prstGeom prst="rect"/>
          <a:solidFill>
            <a:srgbClr val="EEEFF5"/>
          </a:solidFill>
        </p:spPr>
      </p:sp>
      <p:pic>
        <p:nvPicPr>
          <p:cNvPr id="2097188"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50" name=""/>
        <p:cNvGrpSpPr/>
        <p:nvPr/>
      </p:nvGrpSpPr>
      <p:grpSpPr>
        <a:xfrm>
          <a:off x="0" y="0"/>
          <a:ext cx="0" cy="0"/>
          <a:chOff x="0" y="0"/>
          <a:chExt cx="0" cy="0"/>
        </a:xfrm>
      </p:grpSpPr>
      <p:pic>
        <p:nvPicPr>
          <p:cNvPr id="2097190"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708" name="Shape 0"/>
          <p:cNvSpPr/>
          <p:nvPr/>
        </p:nvSpPr>
        <p:spPr>
          <a:xfrm>
            <a:off x="0" y="0"/>
            <a:ext cx="14630400" cy="8229600"/>
          </a:xfrm>
          <a:prstGeom prst="rect"/>
          <a:solidFill>
            <a:srgbClr val="EEEFF5"/>
          </a:solidFill>
        </p:spPr>
      </p:sp>
      <p:pic>
        <p:nvPicPr>
          <p:cNvPr id="2097191" name="Image 1" descr="preencoded.png">
            <a:hlinkClick r:id="rId2" tooltip=""/>
          </p:cNvPr>
          <p:cNvPicPr>
            <a:picLocks noChangeAspect="1"/>
          </p:cNvPicPr>
          <p:nvPr/>
        </p:nvPicPr>
        <p:blipFill>
          <a:blip xmlns:r="http://schemas.openxmlformats.org/officeDocument/2006/relationships" r:embed="rId3"/>
          <a:stretch>
            <a:fillRect/>
          </a:stretch>
        </p:blipFill>
        <p:spPr>
          <a:xfrm>
            <a:off x="12839215" y="7749540"/>
            <a:ext cx="1722605" cy="411480"/>
          </a:xfrm>
          <a:prstGeom prst="rect"/>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1" name=""/>
        <p:cNvGrpSpPr/>
        <p:nvPr/>
      </p:nvGrpSpPr>
      <p:grpSpPr>
        <a:xfrm>
          <a:off x="0" y="0"/>
          <a:ext cx="0" cy="0"/>
          <a:chOff x="0" y="0"/>
          <a:chExt cx="0" cy="0"/>
        </a:xfrm>
      </p:grpSpPr>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image" Target="../media/image27.png"/><Relationship Id="rId7" Type="http://schemas.openxmlformats.org/officeDocument/2006/relationships/slideLayout" Target="../slideLayouts/slideLayout4.xml"/><Relationship Id="rId8"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30.png"/><Relationship Id="rId2" Type="http://schemas.openxmlformats.org/officeDocument/2006/relationships/image" Target="../media/image31.png"/><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image" Target="../media/image34.png"/><Relationship Id="rId6" Type="http://schemas.openxmlformats.org/officeDocument/2006/relationships/image" Target="../media/image35.png"/><Relationship Id="rId7" Type="http://schemas.openxmlformats.org/officeDocument/2006/relationships/slideLayout" Target="../slideLayouts/slideLayout6.xml"/><Relationship Id="rId8"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36.png"/><Relationship Id="rId2" Type="http://schemas.openxmlformats.org/officeDocument/2006/relationships/image" Target="../media/image37.png"/><Relationship Id="rId3" Type="http://schemas.openxmlformats.org/officeDocument/2006/relationships/image" Target="../media/image38.png"/><Relationship Id="rId4" Type="http://schemas.openxmlformats.org/officeDocument/2006/relationships/image" Target="../media/image39.png"/><Relationship Id="rId5" Type="http://schemas.openxmlformats.org/officeDocument/2006/relationships/image" Target="../media/image40.png"/><Relationship Id="rId6" Type="http://schemas.openxmlformats.org/officeDocument/2006/relationships/image" Target="../media/image41.png"/><Relationship Id="rId7" Type="http://schemas.openxmlformats.org/officeDocument/2006/relationships/image" Target="../media/image42.png"/><Relationship Id="rId8" Type="http://schemas.openxmlformats.org/officeDocument/2006/relationships/image" Target="../media/image43.png"/><Relationship Id="rId9" Type="http://schemas.openxmlformats.org/officeDocument/2006/relationships/image" Target="../media/image44.png"/><Relationship Id="rId10" Type="http://schemas.openxmlformats.org/officeDocument/2006/relationships/image" Target="../media/image45.png"/><Relationship Id="rId11" Type="http://schemas.openxmlformats.org/officeDocument/2006/relationships/image" Target="../media/image46.png"/><Relationship Id="rId12" Type="http://schemas.openxmlformats.org/officeDocument/2006/relationships/slideLayout" Target="../slideLayouts/slideLayout7.xml"/><Relationship Id="rId1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47.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48.png"/><Relationship Id="rId2" Type="http://schemas.openxmlformats.org/officeDocument/2006/relationships/image" Target="../media/image49.png"/><Relationship Id="rId3" Type="http://schemas.openxmlformats.org/officeDocument/2006/relationships/image" Target="../media/image50.png"/><Relationship Id="rId4" Type="http://schemas.openxmlformats.org/officeDocument/2006/relationships/image" Target="../media/image51.png"/><Relationship Id="rId5" Type="http://schemas.openxmlformats.org/officeDocument/2006/relationships/image" Target="../media/image52.png"/><Relationship Id="rId6" Type="http://schemas.openxmlformats.org/officeDocument/2006/relationships/image" Target="../media/image53.png"/><Relationship Id="rId7" Type="http://schemas.openxmlformats.org/officeDocument/2006/relationships/slideLayout" Target="../slideLayouts/slideLayout9.xml"/><Relationship Id="rId8"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54.png"/><Relationship Id="rId2" Type="http://schemas.openxmlformats.org/officeDocument/2006/relationships/image" Target="../media/image55.pn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31" name=""/>
        <p:cNvGrpSpPr/>
        <p:nvPr/>
      </p:nvGrpSpPr>
      <p:grpSpPr>
        <a:xfrm>
          <a:off x="0" y="0"/>
          <a:ext cx="0" cy="0"/>
          <a:chOff x="0" y="0"/>
          <a:chExt cx="0" cy="0"/>
        </a:xfrm>
      </p:grpSpPr>
      <p:pic>
        <p:nvPicPr>
          <p:cNvPr id="2097164" name="Image 0" descr="preencoded.png"/>
          <p:cNvPicPr>
            <a:picLocks noChangeAspect="1"/>
          </p:cNvPicPr>
          <p:nvPr/>
        </p:nvPicPr>
        <p:blipFill>
          <a:blip xmlns:r="http://schemas.openxmlformats.org/officeDocument/2006/relationships" r:embed="rId1"/>
          <a:stretch>
            <a:fillRect/>
          </a:stretch>
        </p:blipFill>
        <p:spPr>
          <a:xfrm>
            <a:off x="8533531" y="0"/>
            <a:ext cx="6317679" cy="8229600"/>
          </a:xfrm>
          <a:prstGeom prst="rect"/>
        </p:spPr>
      </p:pic>
      <p:sp>
        <p:nvSpPr>
          <p:cNvPr id="1048614" name="Text 0"/>
          <p:cNvSpPr/>
          <p:nvPr/>
        </p:nvSpPr>
        <p:spPr>
          <a:xfrm>
            <a:off x="758309" y="889754"/>
            <a:ext cx="7627382" cy="2138124"/>
          </a:xfrm>
          <a:prstGeom prst="rect"/>
          <a:noFill/>
        </p:spPr>
        <p:txBody>
          <a:bodyPr anchor="t" bIns="0" lIns="0" rIns="0" rtlCol="0" tIns="0" wrap="square"/>
          <a:p>
            <a:pPr algn="l" indent="0" marL="0">
              <a:lnSpc>
                <a:spcPts val="5600"/>
              </a:lnSpc>
              <a:buNone/>
            </a:pPr>
            <a:r>
              <a:rPr b="1" dirty="0" sz="4450" lang="en-US">
                <a:solidFill>
                  <a:srgbClr val="7068F4"/>
                </a:solidFill>
                <a:latin typeface="Barlow Bold" pitchFamily="34" charset="0"/>
                <a:ea typeface="Barlow Bold" pitchFamily="34" charset="-122"/>
                <a:cs typeface="Barlow Bold" pitchFamily="34" charset="-120"/>
              </a:rPr>
              <a:t>Mobile App Development: Types, Languages, and Frameworks</a:t>
            </a:r>
            <a:endParaRPr dirty="0" sz="4450" lang="en-US"/>
          </a:p>
        </p:txBody>
      </p:sp>
      <p:sp>
        <p:nvSpPr>
          <p:cNvPr id="1048615" name="Text 1"/>
          <p:cNvSpPr/>
          <p:nvPr/>
        </p:nvSpPr>
        <p:spPr>
          <a:xfrm>
            <a:off x="758309" y="3352800"/>
            <a:ext cx="7627382" cy="1733550"/>
          </a:xfrm>
          <a:prstGeom prst="rect"/>
          <a:noFill/>
        </p:spPr>
        <p:txBody>
          <a:bodyPr anchor="t" bIns="0" lIns="0" rIns="0" rtlCol="0" tIns="0" wrap="square"/>
          <a:p>
            <a:pPr algn="l" indent="0" marL="0">
              <a:lnSpc>
                <a:spcPts val="2700"/>
              </a:lnSpc>
              <a:buNone/>
            </a:pPr>
            <a:r>
              <a:rPr dirty="0" sz="1700" lang="en-US">
                <a:solidFill>
                  <a:srgbClr val="272525"/>
                </a:solidFill>
                <a:latin typeface="Montserrat" pitchFamily="34" charset="0"/>
                <a:ea typeface="Montserrat" pitchFamily="34" charset="-122"/>
                <a:cs typeface="Montserrat" pitchFamily="34" charset="-120"/>
              </a:rPr>
              <a:t>Welcome to our comprehensive presentation on mobile app development. We'll explore the major types of mobile applications, compare programming languages, evaluate development frameworks, examine architecture patterns, discuss requirement engineering, and analyze cost estimation strategies.</a:t>
            </a:r>
            <a:endParaRPr dirty="0" sz="1700" lang="en-US"/>
          </a:p>
        </p:txBody>
      </p:sp>
      <p:sp>
        <p:nvSpPr>
          <p:cNvPr id="1048616" name="Text 2"/>
          <p:cNvSpPr/>
          <p:nvPr/>
        </p:nvSpPr>
        <p:spPr>
          <a:xfrm>
            <a:off x="758309" y="5330071"/>
            <a:ext cx="7627382" cy="1386840"/>
          </a:xfrm>
          <a:prstGeom prst="rect"/>
          <a:noFill/>
        </p:spPr>
        <p:txBody>
          <a:bodyPr anchor="t" bIns="0" lIns="0" rIns="0" rtlCol="0" tIns="0" wrap="square"/>
          <a:p>
            <a:pPr algn="l" indent="0" marL="0">
              <a:lnSpc>
                <a:spcPts val="2700"/>
              </a:lnSpc>
              <a:buNone/>
            </a:pPr>
            <a:r>
              <a:rPr dirty="0" sz="1700" lang="en-US">
                <a:solidFill>
                  <a:srgbClr val="272525"/>
                </a:solidFill>
                <a:latin typeface="Montserrat" pitchFamily="34" charset="0"/>
                <a:ea typeface="Montserrat" pitchFamily="34" charset="-122"/>
                <a:cs typeface="Montserrat" pitchFamily="34" charset="-120"/>
              </a:rPr>
              <a:t>This presentation is designed to provide you with a thorough understanding of the mobile development landscape, helping you make informed decisions for your next project. Let's begin our journey through the world of mobile app development.</a:t>
            </a:r>
            <a:endParaRPr dirty="0" sz="1700" lang="en-US"/>
          </a:p>
        </p:txBody>
      </p:sp>
      <p:sp>
        <p:nvSpPr>
          <p:cNvPr id="1048617" name="Shape 3"/>
          <p:cNvSpPr/>
          <p:nvPr/>
        </p:nvSpPr>
        <p:spPr>
          <a:xfrm>
            <a:off x="758309" y="6976824"/>
            <a:ext cx="346591" cy="346591"/>
          </a:xfrm>
          <a:prstGeom prst="roundRect">
            <a:avLst>
              <a:gd name="adj" fmla="val 26380043"/>
            </a:avLst>
          </a:prstGeom>
          <a:noFill/>
          <a:ln w="7620">
            <a:solidFill>
              <a:srgbClr val="FFFFFF"/>
            </a:solidFill>
            <a:prstDash val="solid"/>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23" name=""/>
        <p:cNvGrpSpPr/>
        <p:nvPr/>
      </p:nvGrpSpPr>
      <p:grpSpPr>
        <a:xfrm>
          <a:off x="0" y="0"/>
          <a:ext cx="0" cy="0"/>
          <a:chOff x="0" y="0"/>
          <a:chExt cx="0" cy="0"/>
        </a:xfrm>
      </p:grpSpPr>
      <p:pic>
        <p:nvPicPr>
          <p:cNvPr id="2097154" name="Image 0" descr="preencoded.png"/>
          <p:cNvPicPr>
            <a:picLocks noChangeAspect="1"/>
          </p:cNvPicPr>
          <p:nvPr/>
        </p:nvPicPr>
        <p:blipFill>
          <a:blip xmlns:r="http://schemas.openxmlformats.org/officeDocument/2006/relationships" r:embed="rId1"/>
          <a:stretch>
            <a:fillRect/>
          </a:stretch>
        </p:blipFill>
        <p:spPr>
          <a:xfrm>
            <a:off x="0" y="0"/>
            <a:ext cx="5486400" cy="8229600"/>
          </a:xfrm>
          <a:prstGeom prst="rect"/>
        </p:spPr>
      </p:pic>
      <p:sp>
        <p:nvSpPr>
          <p:cNvPr id="1048577" name="Text 0"/>
          <p:cNvSpPr/>
          <p:nvPr/>
        </p:nvSpPr>
        <p:spPr>
          <a:xfrm>
            <a:off x="6168509" y="692467"/>
            <a:ext cx="6545937" cy="641152"/>
          </a:xfrm>
          <a:prstGeom prst="rect"/>
          <a:noFill/>
        </p:spPr>
        <p:txBody>
          <a:bodyPr anchor="t" bIns="0" lIns="0" rIns="0" rtlCol="0" tIns="0" wrap="none"/>
          <a:p>
            <a:pPr algn="l" indent="0" marL="0">
              <a:lnSpc>
                <a:spcPts val="5000"/>
              </a:lnSpc>
              <a:buNone/>
            </a:pPr>
            <a:r>
              <a:rPr b="1" dirty="0" sz="4000" lang="en-US">
                <a:solidFill>
                  <a:srgbClr val="7068F4"/>
                </a:solidFill>
                <a:latin typeface="Barlow Bold" pitchFamily="34" charset="0"/>
                <a:ea typeface="Barlow Bold" pitchFamily="34" charset="-122"/>
                <a:cs typeface="Barlow Bold" pitchFamily="34" charset="-120"/>
              </a:rPr>
              <a:t>Comparing Mobile App Types</a:t>
            </a:r>
            <a:endParaRPr dirty="0" sz="4000" lang="en-US"/>
          </a:p>
        </p:txBody>
      </p:sp>
      <p:sp>
        <p:nvSpPr>
          <p:cNvPr id="1048578" name="Shape 1"/>
          <p:cNvSpPr/>
          <p:nvPr/>
        </p:nvSpPr>
        <p:spPr>
          <a:xfrm>
            <a:off x="6168509" y="1625918"/>
            <a:ext cx="3792498" cy="3642122"/>
          </a:xfrm>
          <a:prstGeom prst="roundRect">
            <a:avLst>
              <a:gd name="adj" fmla="val 4816"/>
            </a:avLst>
          </a:prstGeom>
          <a:solidFill>
            <a:srgbClr val="EEEFF5"/>
          </a:solidFill>
          <a:effectLst>
            <a:outerShdw algn="bl" blurRad="48260" dir="13500000" dist="24130" kx="0" ky="0" rotWithShape="0" sx="100000" sy="100000">
              <a:srgbClr val="FFFFFF">
                <a:alpha val="70000"/>
              </a:srgbClr>
            </a:outerShdw>
          </a:effectLst>
        </p:spPr>
      </p:sp>
      <p:sp>
        <p:nvSpPr>
          <p:cNvPr id="1048579" name="Text 2"/>
          <p:cNvSpPr/>
          <p:nvPr/>
        </p:nvSpPr>
        <p:spPr>
          <a:xfrm>
            <a:off x="6363295" y="1820704"/>
            <a:ext cx="2564368" cy="320516"/>
          </a:xfrm>
          <a:prstGeom prst="rect"/>
          <a:noFill/>
        </p:spPr>
        <p:txBody>
          <a:bodyPr anchor="t" bIns="0" lIns="0" rIns="0" rtlCol="0" tIns="0" wrap="none"/>
          <a:p>
            <a:pPr algn="l" indent="0" marL="0">
              <a:lnSpc>
                <a:spcPts val="2500"/>
              </a:lnSpc>
              <a:buNone/>
            </a:pPr>
            <a:r>
              <a:rPr b="1" dirty="0" sz="2000" lang="en-US">
                <a:solidFill>
                  <a:srgbClr val="272525"/>
                </a:solidFill>
                <a:latin typeface="Barlow Bold" pitchFamily="34" charset="0"/>
                <a:ea typeface="Barlow Bold" pitchFamily="34" charset="-122"/>
                <a:cs typeface="Barlow Bold" pitchFamily="34" charset="-120"/>
              </a:rPr>
              <a:t>Native Apps</a:t>
            </a:r>
            <a:endParaRPr dirty="0" sz="2000" lang="en-US"/>
          </a:p>
        </p:txBody>
      </p:sp>
      <p:sp>
        <p:nvSpPr>
          <p:cNvPr id="1048580" name="Text 3"/>
          <p:cNvSpPr/>
          <p:nvPr/>
        </p:nvSpPr>
        <p:spPr>
          <a:xfrm>
            <a:off x="6363295" y="2258139"/>
            <a:ext cx="3402925" cy="2494598"/>
          </a:xfrm>
          <a:prstGeom prst="rect"/>
          <a:noFill/>
        </p:spPr>
        <p:txBody>
          <a:bodyPr anchor="t" bIns="0" lIns="0" rIns="0" rtlCol="0" tIns="0" wrap="square"/>
          <a:p>
            <a:pPr algn="l" indent="0" marL="0">
              <a:lnSpc>
                <a:spcPts val="2450"/>
              </a:lnSpc>
              <a:buNone/>
            </a:pPr>
            <a:r>
              <a:rPr dirty="0" sz="1500" lang="en-US">
                <a:solidFill>
                  <a:srgbClr val="272525"/>
                </a:solidFill>
                <a:latin typeface="Montserrat" pitchFamily="34" charset="0"/>
                <a:ea typeface="Montserrat" pitchFamily="34" charset="-122"/>
                <a:cs typeface="Montserrat" pitchFamily="34" charset="-120"/>
              </a:rPr>
              <a:t>Built specifically for one platform (iOS/Android) using platform-specific languages. Offers high performance, full hardware access, and excellent UX. Requires separate development for each platform, increasing costs and maintenance complexity.</a:t>
            </a:r>
            <a:endParaRPr dirty="0" sz="1500" lang="en-US"/>
          </a:p>
        </p:txBody>
      </p:sp>
      <p:sp>
        <p:nvSpPr>
          <p:cNvPr id="1048581" name="Shape 4"/>
          <p:cNvSpPr/>
          <p:nvPr/>
        </p:nvSpPr>
        <p:spPr>
          <a:xfrm>
            <a:off x="10155793" y="1625918"/>
            <a:ext cx="3792498" cy="3642122"/>
          </a:xfrm>
          <a:prstGeom prst="roundRect">
            <a:avLst>
              <a:gd name="adj" fmla="val 4816"/>
            </a:avLst>
          </a:prstGeom>
          <a:solidFill>
            <a:srgbClr val="EEEFF5"/>
          </a:solidFill>
          <a:effectLst>
            <a:outerShdw algn="bl" blurRad="48260" dir="13500000" dist="24130" kx="0" ky="0" rotWithShape="0" sx="100000" sy="100000">
              <a:srgbClr val="FFFFFF">
                <a:alpha val="70000"/>
              </a:srgbClr>
            </a:outerShdw>
          </a:effectLst>
        </p:spPr>
      </p:sp>
      <p:sp>
        <p:nvSpPr>
          <p:cNvPr id="1048582" name="Text 5"/>
          <p:cNvSpPr/>
          <p:nvPr/>
        </p:nvSpPr>
        <p:spPr>
          <a:xfrm>
            <a:off x="10350579" y="1820704"/>
            <a:ext cx="3402925" cy="641033"/>
          </a:xfrm>
          <a:prstGeom prst="rect"/>
          <a:noFill/>
        </p:spPr>
        <p:txBody>
          <a:bodyPr anchor="t" bIns="0" lIns="0" rIns="0" rtlCol="0" tIns="0" wrap="square"/>
          <a:p>
            <a:pPr algn="l" indent="0" marL="0">
              <a:lnSpc>
                <a:spcPts val="2500"/>
              </a:lnSpc>
              <a:buNone/>
            </a:pPr>
            <a:r>
              <a:rPr b="1" dirty="0" sz="2000" lang="en-US">
                <a:solidFill>
                  <a:srgbClr val="272525"/>
                </a:solidFill>
                <a:latin typeface="Barlow Bold" pitchFamily="34" charset="0"/>
                <a:ea typeface="Barlow Bold" pitchFamily="34" charset="-122"/>
                <a:cs typeface="Barlow Bold" pitchFamily="34" charset="-120"/>
              </a:rPr>
              <a:t>Progressive Web Apps (PWAs)</a:t>
            </a:r>
            <a:endParaRPr dirty="0" sz="2000" lang="en-US"/>
          </a:p>
        </p:txBody>
      </p:sp>
      <p:sp>
        <p:nvSpPr>
          <p:cNvPr id="1048583" name="Text 6"/>
          <p:cNvSpPr/>
          <p:nvPr/>
        </p:nvSpPr>
        <p:spPr>
          <a:xfrm>
            <a:off x="10350579" y="2578656"/>
            <a:ext cx="3402925" cy="2494598"/>
          </a:xfrm>
          <a:prstGeom prst="rect"/>
          <a:noFill/>
        </p:spPr>
        <p:txBody>
          <a:bodyPr anchor="t" bIns="0" lIns="0" rIns="0" rtlCol="0" tIns="0" wrap="square"/>
          <a:p>
            <a:pPr algn="l" indent="0" marL="0">
              <a:lnSpc>
                <a:spcPts val="2450"/>
              </a:lnSpc>
              <a:buNone/>
            </a:pPr>
            <a:r>
              <a:rPr dirty="0" sz="1500" lang="en-US">
                <a:solidFill>
                  <a:srgbClr val="272525"/>
                </a:solidFill>
                <a:latin typeface="Montserrat" pitchFamily="34" charset="0"/>
                <a:ea typeface="Montserrat" pitchFamily="34" charset="-122"/>
                <a:cs typeface="Montserrat" pitchFamily="34" charset="-120"/>
              </a:rPr>
              <a:t>Web applications that provide app-like experiences in browsers. Cross-platform compatible with a single codebase, lower development costs, and no app store approval needed. Limited hardware access and performance compared to native apps.</a:t>
            </a:r>
            <a:endParaRPr dirty="0" sz="1500" lang="en-US"/>
          </a:p>
        </p:txBody>
      </p:sp>
      <p:sp>
        <p:nvSpPr>
          <p:cNvPr id="1048584" name="Shape 7"/>
          <p:cNvSpPr/>
          <p:nvPr/>
        </p:nvSpPr>
        <p:spPr>
          <a:xfrm>
            <a:off x="6168509" y="5462826"/>
            <a:ext cx="7779782" cy="2074307"/>
          </a:xfrm>
          <a:prstGeom prst="roundRect">
            <a:avLst>
              <a:gd name="adj" fmla="val 8456"/>
            </a:avLst>
          </a:prstGeom>
          <a:solidFill>
            <a:srgbClr val="EEEFF5"/>
          </a:solidFill>
          <a:effectLst>
            <a:outerShdw algn="bl" blurRad="48260" dir="13500000" dist="24130" kx="0" ky="0" rotWithShape="0" sx="100000" sy="100000">
              <a:srgbClr val="FFFFFF">
                <a:alpha val="70000"/>
              </a:srgbClr>
            </a:outerShdw>
          </a:effectLst>
        </p:spPr>
      </p:sp>
      <p:sp>
        <p:nvSpPr>
          <p:cNvPr id="1048585" name="Text 8"/>
          <p:cNvSpPr/>
          <p:nvPr/>
        </p:nvSpPr>
        <p:spPr>
          <a:xfrm>
            <a:off x="6363295" y="5657612"/>
            <a:ext cx="2564368" cy="320516"/>
          </a:xfrm>
          <a:prstGeom prst="rect"/>
          <a:noFill/>
        </p:spPr>
        <p:txBody>
          <a:bodyPr anchor="t" bIns="0" lIns="0" rIns="0" rtlCol="0" tIns="0" wrap="none"/>
          <a:p>
            <a:pPr algn="l" indent="0" marL="0">
              <a:lnSpc>
                <a:spcPts val="2500"/>
              </a:lnSpc>
              <a:buNone/>
            </a:pPr>
            <a:r>
              <a:rPr b="1" dirty="0" sz="2000" lang="en-US">
                <a:solidFill>
                  <a:srgbClr val="272525"/>
                </a:solidFill>
                <a:latin typeface="Barlow Bold" pitchFamily="34" charset="0"/>
                <a:ea typeface="Barlow Bold" pitchFamily="34" charset="-122"/>
                <a:cs typeface="Barlow Bold" pitchFamily="34" charset="-120"/>
              </a:rPr>
              <a:t>Hybrid Apps</a:t>
            </a:r>
            <a:endParaRPr dirty="0" sz="2000" lang="en-US"/>
          </a:p>
        </p:txBody>
      </p:sp>
      <p:sp>
        <p:nvSpPr>
          <p:cNvPr id="1048586" name="Text 9"/>
          <p:cNvSpPr/>
          <p:nvPr/>
        </p:nvSpPr>
        <p:spPr>
          <a:xfrm>
            <a:off x="6363295" y="6095048"/>
            <a:ext cx="7390209" cy="1247299"/>
          </a:xfrm>
          <a:prstGeom prst="rect"/>
          <a:noFill/>
        </p:spPr>
        <p:txBody>
          <a:bodyPr anchor="t" bIns="0" lIns="0" rIns="0" rtlCol="0" tIns="0" wrap="square"/>
          <a:p>
            <a:pPr algn="l" indent="0" marL="0">
              <a:lnSpc>
                <a:spcPts val="2450"/>
              </a:lnSpc>
              <a:buNone/>
            </a:pPr>
            <a:r>
              <a:rPr dirty="0" sz="1500" lang="en-US">
                <a:solidFill>
                  <a:srgbClr val="272525"/>
                </a:solidFill>
                <a:latin typeface="Montserrat" pitchFamily="34" charset="0"/>
                <a:ea typeface="Montserrat" pitchFamily="34" charset="-122"/>
                <a:cs typeface="Montserrat" pitchFamily="34" charset="-120"/>
              </a:rPr>
              <a:t>Combine web technologies wrapped in native containers. Faster development with one codebase, lower costs, and access to some native features. Performance issues and UI/UX inconsistencies compared to native apps.</a:t>
            </a:r>
            <a:endParaRPr dirty="0" sz="1500" lang="en-US"/>
          </a:p>
        </p:txBody>
      </p:sp>
      <p:sp>
        <p:nvSpPr>
          <p:cNvPr id="1048587" name="Text 4"/>
          <p:cNvSpPr/>
          <p:nvPr/>
        </p:nvSpPr>
        <p:spPr>
          <a:xfrm>
            <a:off x="1213128" y="6960632"/>
            <a:ext cx="2602468" cy="379214"/>
          </a:xfrm>
          <a:prstGeom prst="rect"/>
          <a:noFill/>
        </p:spPr>
        <p:txBody>
          <a:bodyPr anchor="t" bIns="0" lIns="0" rIns="0" rtlCol="0" tIns="0" wrap="none"/>
          <a:p>
            <a:pPr algn="l" indent="0" marL="0">
              <a:lnSpc>
                <a:spcPts val="2950"/>
              </a:lnSpc>
              <a:buNone/>
            </a:pPr>
            <a:r>
              <a:rPr b="1" dirty="0" sz="2100" lang="en-US">
                <a:solidFill>
                  <a:srgbClr val="272525"/>
                </a:solidFill>
                <a:latin typeface="Montserrat Bold" pitchFamily="34" charset="0"/>
                <a:ea typeface="Montserrat Bold" pitchFamily="34" charset="-122"/>
                <a:cs typeface="Montserrat Bold" pitchFamily="34" charset="-120"/>
              </a:rPr>
              <a:t>by Shalom nda</a:t>
            </a:r>
            <a:endParaRPr dirty="0" sz="2100" lang="en-US"/>
          </a:p>
        </p:txBody>
      </p:sp>
      <p:pic>
        <p:nvPicPr>
          <p:cNvPr id="2097200" name=""/>
          <p:cNvPicPr>
            <a:picLocks/>
          </p:cNvPicPr>
          <p:nvPr/>
        </p:nvPicPr>
        <p:blipFill>
          <a:blip xmlns:r="http://schemas.openxmlformats.org/officeDocument/2006/relationships" r:embed="rId2"/>
          <a:stretch>
            <a:fillRect/>
          </a:stretch>
        </p:blipFill>
        <p:spPr>
          <a:xfrm rot="0">
            <a:off x="6699528" y="392879"/>
            <a:ext cx="8746330" cy="8229600"/>
          </a:xfrm>
          <a:prstGeom prst="rec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27" name=""/>
        <p:cNvGrpSpPr/>
        <p:nvPr/>
      </p:nvGrpSpPr>
      <p:grpSpPr>
        <a:xfrm>
          <a:off x="0" y="0"/>
          <a:ext cx="0" cy="0"/>
          <a:chOff x="0" y="0"/>
          <a:chExt cx="0" cy="0"/>
        </a:xfrm>
      </p:grpSpPr>
      <p:pic>
        <p:nvPicPr>
          <p:cNvPr id="2097157" name="Image 0" descr="preencoded.png"/>
          <p:cNvPicPr>
            <a:picLocks noChangeAspect="1"/>
          </p:cNvPicPr>
          <p:nvPr/>
        </p:nvPicPr>
        <p:blipFill>
          <a:blip xmlns:r="http://schemas.openxmlformats.org/officeDocument/2006/relationships" r:embed="rId1"/>
          <a:stretch>
            <a:fillRect/>
          </a:stretch>
        </p:blipFill>
        <p:spPr>
          <a:xfrm>
            <a:off x="0" y="0"/>
            <a:ext cx="5486400" cy="8229600"/>
          </a:xfrm>
          <a:prstGeom prst="rect"/>
        </p:spPr>
      </p:pic>
      <p:sp>
        <p:nvSpPr>
          <p:cNvPr id="1048592" name="Text 0"/>
          <p:cNvSpPr/>
          <p:nvPr/>
        </p:nvSpPr>
        <p:spPr>
          <a:xfrm>
            <a:off x="6092071" y="725686"/>
            <a:ext cx="7364968" cy="569238"/>
          </a:xfrm>
          <a:prstGeom prst="rect"/>
          <a:noFill/>
        </p:spPr>
        <p:txBody>
          <a:bodyPr anchor="t" bIns="0" lIns="0" rIns="0" rtlCol="0" tIns="0" wrap="none"/>
          <a:p>
            <a:pPr algn="l" indent="0" marL="0">
              <a:lnSpc>
                <a:spcPts val="4450"/>
              </a:lnSpc>
              <a:buNone/>
            </a:pPr>
            <a:r>
              <a:rPr b="1" dirty="0" sz="3550" lang="en-US">
                <a:solidFill>
                  <a:srgbClr val="7068F4"/>
                </a:solidFill>
                <a:latin typeface="Barlow Bold" pitchFamily="34" charset="0"/>
                <a:ea typeface="Barlow Bold" pitchFamily="34" charset="-122"/>
                <a:cs typeface="Barlow Bold" pitchFamily="34" charset="-120"/>
              </a:rPr>
              <a:t>Mobile App Programming Languages</a:t>
            </a:r>
            <a:endParaRPr dirty="0" sz="3550" lang="en-US"/>
          </a:p>
        </p:txBody>
      </p:sp>
      <p:sp>
        <p:nvSpPr>
          <p:cNvPr id="1048593" name="Shape 1"/>
          <p:cNvSpPr/>
          <p:nvPr/>
        </p:nvSpPr>
        <p:spPr>
          <a:xfrm>
            <a:off x="6286738" y="1554480"/>
            <a:ext cx="22860" cy="5949434"/>
          </a:xfrm>
          <a:prstGeom prst="roundRect">
            <a:avLst>
              <a:gd name="adj" fmla="val 681336"/>
            </a:avLst>
          </a:prstGeom>
          <a:solidFill>
            <a:srgbClr val="C1C3D0"/>
          </a:solidFill>
        </p:spPr>
      </p:sp>
      <p:sp>
        <p:nvSpPr>
          <p:cNvPr id="1048594" name="Shape 2"/>
          <p:cNvSpPr/>
          <p:nvPr/>
        </p:nvSpPr>
        <p:spPr>
          <a:xfrm>
            <a:off x="6458545" y="1932384"/>
            <a:ext cx="519113" cy="22860"/>
          </a:xfrm>
          <a:prstGeom prst="roundRect">
            <a:avLst>
              <a:gd name="adj" fmla="val 681336"/>
            </a:avLst>
          </a:prstGeom>
          <a:solidFill>
            <a:srgbClr val="C1C3D0"/>
          </a:solidFill>
        </p:spPr>
      </p:sp>
      <p:sp>
        <p:nvSpPr>
          <p:cNvPr id="1048595" name="Shape 3"/>
          <p:cNvSpPr/>
          <p:nvPr/>
        </p:nvSpPr>
        <p:spPr>
          <a:xfrm>
            <a:off x="6092071" y="1749147"/>
            <a:ext cx="389334" cy="389334"/>
          </a:xfrm>
          <a:prstGeom prst="roundRect">
            <a:avLst>
              <a:gd name="adj" fmla="val 40005"/>
            </a:avLst>
          </a:prstGeom>
          <a:solidFill>
            <a:srgbClr val="EEEFF5"/>
          </a:solidFill>
          <a:effectLst>
            <a:outerShdw algn="bl" blurRad="43180" dir="13500000" dist="21590" kx="0" ky="0" rotWithShape="0" sx="100000" sy="100000">
              <a:srgbClr val="FFFFFF">
                <a:alpha val="70000"/>
              </a:srgbClr>
            </a:outerShdw>
          </a:effectLst>
        </p:spPr>
      </p:sp>
      <p:pic>
        <p:nvPicPr>
          <p:cNvPr id="2097158" name="Image 1" descr="preencoded.png"/>
          <p:cNvPicPr>
            <a:picLocks noChangeAspect="1"/>
          </p:cNvPicPr>
          <p:nvPr/>
        </p:nvPicPr>
        <p:blipFill>
          <a:blip xmlns:r="http://schemas.openxmlformats.org/officeDocument/2006/relationships" r:embed="rId2"/>
          <a:stretch>
            <a:fillRect/>
          </a:stretch>
        </p:blipFill>
        <p:spPr>
          <a:xfrm>
            <a:off x="6150114" y="1773079"/>
            <a:ext cx="273248" cy="341471"/>
          </a:xfrm>
          <a:prstGeom prst="rect"/>
        </p:spPr>
      </p:pic>
      <p:sp>
        <p:nvSpPr>
          <p:cNvPr id="1048596" name="Text 4"/>
          <p:cNvSpPr/>
          <p:nvPr/>
        </p:nvSpPr>
        <p:spPr>
          <a:xfrm>
            <a:off x="7151965" y="1727478"/>
            <a:ext cx="2277070" cy="284678"/>
          </a:xfrm>
          <a:prstGeom prst="rect"/>
          <a:noFill/>
        </p:spPr>
        <p:txBody>
          <a:bodyPr anchor="t" bIns="0" lIns="0" rIns="0" rtlCol="0" tIns="0" wrap="none"/>
          <a:p>
            <a:pPr algn="l" indent="0" marL="0">
              <a:lnSpc>
                <a:spcPts val="2200"/>
              </a:lnSpc>
              <a:buNone/>
            </a:pPr>
            <a:r>
              <a:rPr b="1" dirty="0" sz="1750" lang="en-US">
                <a:solidFill>
                  <a:srgbClr val="272525"/>
                </a:solidFill>
                <a:latin typeface="Barlow Bold" pitchFamily="34" charset="0"/>
                <a:ea typeface="Barlow Bold" pitchFamily="34" charset="-122"/>
                <a:cs typeface="Barlow Bold" pitchFamily="34" charset="-120"/>
              </a:rPr>
              <a:t>iOS Native: Swift</a:t>
            </a:r>
            <a:endParaRPr dirty="0" sz="1750" lang="en-US"/>
          </a:p>
        </p:txBody>
      </p:sp>
      <p:sp>
        <p:nvSpPr>
          <p:cNvPr id="1048597" name="Text 5"/>
          <p:cNvSpPr/>
          <p:nvPr/>
        </p:nvSpPr>
        <p:spPr>
          <a:xfrm>
            <a:off x="7151965" y="2115979"/>
            <a:ext cx="6872764" cy="553879"/>
          </a:xfrm>
          <a:prstGeom prst="rect"/>
          <a:noFill/>
        </p:spPr>
        <p:txBody>
          <a:bodyPr anchor="t" bIns="0" lIns="0" rIns="0" rtlCol="0" tIns="0" wrap="square"/>
          <a:p>
            <a:pPr algn="l" indent="0" marL="0">
              <a:lnSpc>
                <a:spcPts val="2150"/>
              </a:lnSpc>
              <a:buNone/>
            </a:pPr>
            <a:r>
              <a:rPr dirty="0" sz="1350" lang="en-US">
                <a:solidFill>
                  <a:srgbClr val="272525"/>
                </a:solidFill>
                <a:latin typeface="Montserrat" pitchFamily="34" charset="0"/>
                <a:ea typeface="Montserrat" pitchFamily="34" charset="-122"/>
                <a:cs typeface="Montserrat" pitchFamily="34" charset="-120"/>
              </a:rPr>
              <a:t>Modern language optimized for Apple devices with high performance and security. Limited to Apple ecosystem with a smaller talent pool.</a:t>
            </a:r>
            <a:endParaRPr dirty="0" sz="1350" lang="en-US"/>
          </a:p>
        </p:txBody>
      </p:sp>
      <p:sp>
        <p:nvSpPr>
          <p:cNvPr id="1048598" name="Shape 6"/>
          <p:cNvSpPr/>
          <p:nvPr/>
        </p:nvSpPr>
        <p:spPr>
          <a:xfrm>
            <a:off x="6458545" y="3393758"/>
            <a:ext cx="519113" cy="22860"/>
          </a:xfrm>
          <a:prstGeom prst="roundRect">
            <a:avLst>
              <a:gd name="adj" fmla="val 681336"/>
            </a:avLst>
          </a:prstGeom>
          <a:solidFill>
            <a:srgbClr val="C1C3D0"/>
          </a:solidFill>
        </p:spPr>
      </p:sp>
      <p:sp>
        <p:nvSpPr>
          <p:cNvPr id="1048599" name="Shape 7"/>
          <p:cNvSpPr/>
          <p:nvPr/>
        </p:nvSpPr>
        <p:spPr>
          <a:xfrm>
            <a:off x="6092071" y="3210520"/>
            <a:ext cx="389334" cy="389334"/>
          </a:xfrm>
          <a:prstGeom prst="roundRect">
            <a:avLst>
              <a:gd name="adj" fmla="val 40005"/>
            </a:avLst>
          </a:prstGeom>
          <a:solidFill>
            <a:srgbClr val="EEEFF5"/>
          </a:solidFill>
          <a:effectLst>
            <a:outerShdw algn="bl" blurRad="43180" dir="13500000" dist="21590" kx="0" ky="0" rotWithShape="0" sx="100000" sy="100000">
              <a:srgbClr val="FFFFFF">
                <a:alpha val="70000"/>
              </a:srgbClr>
            </a:outerShdw>
          </a:effectLst>
        </p:spPr>
      </p:sp>
      <p:pic>
        <p:nvPicPr>
          <p:cNvPr id="2097159" name="Image 2" descr="preencoded.png"/>
          <p:cNvPicPr>
            <a:picLocks noChangeAspect="1"/>
          </p:cNvPicPr>
          <p:nvPr/>
        </p:nvPicPr>
        <p:blipFill>
          <a:blip xmlns:r="http://schemas.openxmlformats.org/officeDocument/2006/relationships" r:embed="rId3"/>
          <a:stretch>
            <a:fillRect/>
          </a:stretch>
        </p:blipFill>
        <p:spPr>
          <a:xfrm>
            <a:off x="6150114" y="3234452"/>
            <a:ext cx="273248" cy="341471"/>
          </a:xfrm>
          <a:prstGeom prst="rect"/>
        </p:spPr>
      </p:pic>
      <p:sp>
        <p:nvSpPr>
          <p:cNvPr id="1048600" name="Text 8"/>
          <p:cNvSpPr/>
          <p:nvPr/>
        </p:nvSpPr>
        <p:spPr>
          <a:xfrm>
            <a:off x="7151965" y="3188851"/>
            <a:ext cx="2795588" cy="284678"/>
          </a:xfrm>
          <a:prstGeom prst="rect"/>
          <a:noFill/>
        </p:spPr>
        <p:txBody>
          <a:bodyPr anchor="t" bIns="0" lIns="0" rIns="0" rtlCol="0" tIns="0" wrap="none"/>
          <a:p>
            <a:pPr algn="l" indent="0" marL="0">
              <a:lnSpc>
                <a:spcPts val="2200"/>
              </a:lnSpc>
              <a:buNone/>
            </a:pPr>
            <a:r>
              <a:rPr b="1" dirty="0" sz="1750" lang="en-US">
                <a:solidFill>
                  <a:srgbClr val="272525"/>
                </a:solidFill>
                <a:latin typeface="Barlow Bold" pitchFamily="34" charset="0"/>
                <a:ea typeface="Barlow Bold" pitchFamily="34" charset="-122"/>
                <a:cs typeface="Barlow Bold" pitchFamily="34" charset="-120"/>
              </a:rPr>
              <a:t>Android Native: Kotlin/Java</a:t>
            </a:r>
            <a:endParaRPr dirty="0" sz="1750" lang="en-US"/>
          </a:p>
        </p:txBody>
      </p:sp>
      <p:sp>
        <p:nvSpPr>
          <p:cNvPr id="1048601" name="Text 9"/>
          <p:cNvSpPr/>
          <p:nvPr/>
        </p:nvSpPr>
        <p:spPr>
          <a:xfrm>
            <a:off x="7151965" y="3577352"/>
            <a:ext cx="6872764" cy="553879"/>
          </a:xfrm>
          <a:prstGeom prst="rect"/>
          <a:noFill/>
        </p:spPr>
        <p:txBody>
          <a:bodyPr anchor="t" bIns="0" lIns="0" rIns="0" rtlCol="0" tIns="0" wrap="square"/>
          <a:p>
            <a:pPr algn="l" indent="0" marL="0">
              <a:lnSpc>
                <a:spcPts val="2150"/>
              </a:lnSpc>
              <a:buNone/>
            </a:pPr>
            <a:r>
              <a:rPr dirty="0" sz="1350" lang="en-US">
                <a:solidFill>
                  <a:srgbClr val="272525"/>
                </a:solidFill>
                <a:latin typeface="Montserrat" pitchFamily="34" charset="0"/>
                <a:ea typeface="Montserrat" pitchFamily="34" charset="-122"/>
                <a:cs typeface="Montserrat" pitchFamily="34" charset="-120"/>
              </a:rPr>
              <a:t>Kotlin is modern and concise with official Google support. Java offers strong legacy support but is more verbose. Both are Android-specific.</a:t>
            </a:r>
            <a:endParaRPr dirty="0" sz="1350" lang="en-US"/>
          </a:p>
        </p:txBody>
      </p:sp>
      <p:sp>
        <p:nvSpPr>
          <p:cNvPr id="1048602" name="Shape 10"/>
          <p:cNvSpPr/>
          <p:nvPr/>
        </p:nvSpPr>
        <p:spPr>
          <a:xfrm>
            <a:off x="6458545" y="4855131"/>
            <a:ext cx="519113" cy="22860"/>
          </a:xfrm>
          <a:prstGeom prst="roundRect">
            <a:avLst>
              <a:gd name="adj" fmla="val 681336"/>
            </a:avLst>
          </a:prstGeom>
          <a:solidFill>
            <a:srgbClr val="C1C3D0"/>
          </a:solidFill>
        </p:spPr>
      </p:sp>
      <p:sp>
        <p:nvSpPr>
          <p:cNvPr id="1048603" name="Shape 11"/>
          <p:cNvSpPr/>
          <p:nvPr/>
        </p:nvSpPr>
        <p:spPr>
          <a:xfrm>
            <a:off x="6092071" y="4671893"/>
            <a:ext cx="389334" cy="389334"/>
          </a:xfrm>
          <a:prstGeom prst="roundRect">
            <a:avLst>
              <a:gd name="adj" fmla="val 40005"/>
            </a:avLst>
          </a:prstGeom>
          <a:solidFill>
            <a:srgbClr val="EEEFF5"/>
          </a:solidFill>
          <a:effectLst>
            <a:outerShdw algn="bl" blurRad="43180" dir="13500000" dist="21590" kx="0" ky="0" rotWithShape="0" sx="100000" sy="100000">
              <a:srgbClr val="FFFFFF">
                <a:alpha val="70000"/>
              </a:srgbClr>
            </a:outerShdw>
          </a:effectLst>
        </p:spPr>
      </p:sp>
      <p:pic>
        <p:nvPicPr>
          <p:cNvPr id="2097160" name="Image 3" descr="preencoded.png"/>
          <p:cNvPicPr>
            <a:picLocks noChangeAspect="1"/>
          </p:cNvPicPr>
          <p:nvPr/>
        </p:nvPicPr>
        <p:blipFill>
          <a:blip xmlns:r="http://schemas.openxmlformats.org/officeDocument/2006/relationships" r:embed="rId4"/>
          <a:stretch>
            <a:fillRect/>
          </a:stretch>
        </p:blipFill>
        <p:spPr>
          <a:xfrm>
            <a:off x="6150114" y="4695825"/>
            <a:ext cx="273248" cy="341471"/>
          </a:xfrm>
          <a:prstGeom prst="rect"/>
        </p:spPr>
      </p:pic>
      <p:sp>
        <p:nvSpPr>
          <p:cNvPr id="1048604" name="Text 12"/>
          <p:cNvSpPr/>
          <p:nvPr/>
        </p:nvSpPr>
        <p:spPr>
          <a:xfrm>
            <a:off x="7151965" y="4650224"/>
            <a:ext cx="5702379" cy="284678"/>
          </a:xfrm>
          <a:prstGeom prst="rect"/>
          <a:noFill/>
        </p:spPr>
        <p:txBody>
          <a:bodyPr anchor="t" bIns="0" lIns="0" rIns="0" rtlCol="0" tIns="0" wrap="none"/>
          <a:p>
            <a:pPr algn="l" indent="0" marL="0">
              <a:lnSpc>
                <a:spcPts val="2200"/>
              </a:lnSpc>
              <a:buNone/>
            </a:pPr>
            <a:r>
              <a:rPr b="1" dirty="0" sz="1750" lang="en-US">
                <a:solidFill>
                  <a:srgbClr val="272525"/>
                </a:solidFill>
                <a:latin typeface="Barlow Bold" pitchFamily="34" charset="0"/>
                <a:ea typeface="Barlow Bold" pitchFamily="34" charset="-122"/>
                <a:cs typeface="Barlow Bold" pitchFamily="34" charset="-120"/>
              </a:rPr>
              <a:t>Cross-Platform: Flutter (Dart), React Native (JavaScript)</a:t>
            </a:r>
            <a:endParaRPr dirty="0" sz="1750" lang="en-US"/>
          </a:p>
        </p:txBody>
      </p:sp>
      <p:sp>
        <p:nvSpPr>
          <p:cNvPr id="1048605" name="Text 13"/>
          <p:cNvSpPr/>
          <p:nvPr/>
        </p:nvSpPr>
        <p:spPr>
          <a:xfrm>
            <a:off x="7151965" y="5038725"/>
            <a:ext cx="6872764" cy="830818"/>
          </a:xfrm>
          <a:prstGeom prst="rect"/>
          <a:noFill/>
        </p:spPr>
        <p:txBody>
          <a:bodyPr anchor="t" bIns="0" lIns="0" rIns="0" rtlCol="0" tIns="0" wrap="square"/>
          <a:p>
            <a:pPr algn="l" indent="0" marL="0">
              <a:lnSpc>
                <a:spcPts val="2150"/>
              </a:lnSpc>
              <a:buNone/>
            </a:pPr>
            <a:r>
              <a:rPr dirty="0" sz="1350" lang="en-US">
                <a:solidFill>
                  <a:srgbClr val="272525"/>
                </a:solidFill>
                <a:latin typeface="Montserrat" pitchFamily="34" charset="0"/>
                <a:ea typeface="Montserrat" pitchFamily="34" charset="-122"/>
                <a:cs typeface="Montserrat" pitchFamily="34" charset="-120"/>
              </a:rPr>
              <a:t>Flutter offers native-like performance with rich UI. React Native has a large ecosystem with reusable components. Both enable development for multiple platforms.</a:t>
            </a:r>
            <a:endParaRPr dirty="0" sz="1350" lang="en-US"/>
          </a:p>
        </p:txBody>
      </p:sp>
      <p:sp>
        <p:nvSpPr>
          <p:cNvPr id="1048606" name="Shape 14"/>
          <p:cNvSpPr/>
          <p:nvPr/>
        </p:nvSpPr>
        <p:spPr>
          <a:xfrm>
            <a:off x="6458545" y="6593443"/>
            <a:ext cx="519113" cy="22860"/>
          </a:xfrm>
          <a:prstGeom prst="roundRect">
            <a:avLst>
              <a:gd name="adj" fmla="val 681336"/>
            </a:avLst>
          </a:prstGeom>
          <a:solidFill>
            <a:srgbClr val="C1C3D0"/>
          </a:solidFill>
        </p:spPr>
      </p:sp>
      <p:sp>
        <p:nvSpPr>
          <p:cNvPr id="1048607" name="Shape 15"/>
          <p:cNvSpPr/>
          <p:nvPr/>
        </p:nvSpPr>
        <p:spPr>
          <a:xfrm>
            <a:off x="6092071" y="6410206"/>
            <a:ext cx="389334" cy="389334"/>
          </a:xfrm>
          <a:prstGeom prst="roundRect">
            <a:avLst>
              <a:gd name="adj" fmla="val 40005"/>
            </a:avLst>
          </a:prstGeom>
          <a:solidFill>
            <a:srgbClr val="EEEFF5"/>
          </a:solidFill>
          <a:effectLst>
            <a:outerShdw algn="bl" blurRad="43180" dir="13500000" dist="21590" kx="0" ky="0" rotWithShape="0" sx="100000" sy="100000">
              <a:srgbClr val="FFFFFF">
                <a:alpha val="70000"/>
              </a:srgbClr>
            </a:outerShdw>
          </a:effectLst>
        </p:spPr>
      </p:sp>
      <p:pic>
        <p:nvPicPr>
          <p:cNvPr id="2097161" name="Image 4" descr="preencoded.png"/>
          <p:cNvPicPr>
            <a:picLocks noChangeAspect="1"/>
          </p:cNvPicPr>
          <p:nvPr/>
        </p:nvPicPr>
        <p:blipFill>
          <a:blip xmlns:r="http://schemas.openxmlformats.org/officeDocument/2006/relationships" r:embed="rId5"/>
          <a:stretch>
            <a:fillRect/>
          </a:stretch>
        </p:blipFill>
        <p:spPr>
          <a:xfrm>
            <a:off x="6150114" y="6434138"/>
            <a:ext cx="273248" cy="341471"/>
          </a:xfrm>
          <a:prstGeom prst="rect"/>
        </p:spPr>
      </p:pic>
      <p:sp>
        <p:nvSpPr>
          <p:cNvPr id="1048608" name="Text 16"/>
          <p:cNvSpPr/>
          <p:nvPr/>
        </p:nvSpPr>
        <p:spPr>
          <a:xfrm>
            <a:off x="7151965" y="6388537"/>
            <a:ext cx="3575923" cy="284678"/>
          </a:xfrm>
          <a:prstGeom prst="rect"/>
          <a:noFill/>
        </p:spPr>
        <p:txBody>
          <a:bodyPr anchor="t" bIns="0" lIns="0" rIns="0" rtlCol="0" tIns="0" wrap="none"/>
          <a:p>
            <a:pPr algn="l" indent="0" marL="0">
              <a:lnSpc>
                <a:spcPts val="2200"/>
              </a:lnSpc>
              <a:buNone/>
            </a:pPr>
            <a:r>
              <a:rPr b="1" dirty="0" sz="1750" lang="en-US">
                <a:solidFill>
                  <a:srgbClr val="272525"/>
                </a:solidFill>
                <a:latin typeface="Barlow Bold" pitchFamily="34" charset="0"/>
                <a:ea typeface="Barlow Bold" pitchFamily="34" charset="-122"/>
                <a:cs typeface="Barlow Bold" pitchFamily="34" charset="-120"/>
              </a:rPr>
              <a:t>Web-Based: HTML/CSS/JavaScript</a:t>
            </a:r>
            <a:endParaRPr dirty="0" sz="1750" lang="en-US"/>
          </a:p>
        </p:txBody>
      </p:sp>
      <p:sp>
        <p:nvSpPr>
          <p:cNvPr id="1048609" name="Text 17"/>
          <p:cNvSpPr/>
          <p:nvPr/>
        </p:nvSpPr>
        <p:spPr>
          <a:xfrm>
            <a:off x="7151965" y="6777038"/>
            <a:ext cx="6872764" cy="553879"/>
          </a:xfrm>
          <a:prstGeom prst="rect"/>
          <a:noFill/>
        </p:spPr>
        <p:txBody>
          <a:bodyPr anchor="t" bIns="0" lIns="0" rIns="0" rtlCol="0" tIns="0" wrap="square"/>
          <a:p>
            <a:pPr algn="l" indent="0" marL="0">
              <a:lnSpc>
                <a:spcPts val="2150"/>
              </a:lnSpc>
              <a:buNone/>
            </a:pPr>
            <a:r>
              <a:rPr dirty="0" sz="1350" lang="en-US">
                <a:solidFill>
                  <a:srgbClr val="272525"/>
                </a:solidFill>
                <a:latin typeface="Montserrat" pitchFamily="34" charset="0"/>
                <a:ea typeface="Montserrat" pitchFamily="34" charset="-122"/>
                <a:cs typeface="Montserrat" pitchFamily="34" charset="-120"/>
              </a:rPr>
              <a:t>Works on any device with a browser. Limited access to device features and lower performance than native solutions.</a:t>
            </a:r>
            <a:endParaRPr dirty="0" sz="1350" lang="en-US"/>
          </a:p>
        </p:txBody>
      </p:sp>
      <p:pic>
        <p:nvPicPr>
          <p:cNvPr id="2097201" name=""/>
          <p:cNvPicPr>
            <a:picLocks/>
          </p:cNvPicPr>
          <p:nvPr/>
        </p:nvPicPr>
        <p:blipFill>
          <a:blip xmlns:r="http://schemas.openxmlformats.org/officeDocument/2006/relationships" r:embed="rId6"/>
          <a:stretch>
            <a:fillRect/>
          </a:stretch>
        </p:blipFill>
        <p:spPr>
          <a:xfrm rot="0">
            <a:off x="6298168" y="414396"/>
            <a:ext cx="8746330" cy="8229600"/>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35" name=""/>
        <p:cNvGrpSpPr/>
        <p:nvPr/>
      </p:nvGrpSpPr>
      <p:grpSpPr>
        <a:xfrm>
          <a:off x="0" y="0"/>
          <a:ext cx="0" cy="0"/>
          <a:chOff x="0" y="0"/>
          <a:chExt cx="0" cy="0"/>
        </a:xfrm>
      </p:grpSpPr>
      <p:pic>
        <p:nvPicPr>
          <p:cNvPr id="2097167" name="Image 0" descr="preencoded.png"/>
          <p:cNvPicPr>
            <a:picLocks noChangeAspect="1"/>
          </p:cNvPicPr>
          <p:nvPr/>
        </p:nvPicPr>
        <p:blipFill>
          <a:blip xmlns:r="http://schemas.openxmlformats.org/officeDocument/2006/relationships" r:embed="rId1"/>
          <a:stretch>
            <a:fillRect/>
          </a:stretch>
        </p:blipFill>
        <p:spPr>
          <a:xfrm>
            <a:off x="0" y="0"/>
            <a:ext cx="5486400" cy="8233767"/>
          </a:xfrm>
          <a:prstGeom prst="rect"/>
        </p:spPr>
      </p:pic>
      <p:sp>
        <p:nvSpPr>
          <p:cNvPr id="1048622" name="Text 0"/>
          <p:cNvSpPr/>
          <p:nvPr/>
        </p:nvSpPr>
        <p:spPr>
          <a:xfrm>
            <a:off x="6227445" y="582335"/>
            <a:ext cx="7661910" cy="1393031"/>
          </a:xfrm>
          <a:prstGeom prst="rect"/>
          <a:noFill/>
        </p:spPr>
        <p:txBody>
          <a:bodyPr anchor="t" bIns="0" lIns="0" rIns="0" rtlCol="0" tIns="0" wrap="square"/>
          <a:p>
            <a:pPr algn="l" indent="0" marL="0">
              <a:lnSpc>
                <a:spcPts val="5450"/>
              </a:lnSpc>
              <a:buNone/>
            </a:pPr>
            <a:r>
              <a:rPr b="1" dirty="0" sz="4350" lang="en-US">
                <a:solidFill>
                  <a:srgbClr val="7068F4"/>
                </a:solidFill>
                <a:latin typeface="Barlow Bold" pitchFamily="34" charset="0"/>
                <a:ea typeface="Barlow Bold" pitchFamily="34" charset="-122"/>
                <a:cs typeface="Barlow Bold" pitchFamily="34" charset="-120"/>
              </a:rPr>
              <a:t>Mobile App Development Frameworks</a:t>
            </a:r>
            <a:endParaRPr dirty="0" sz="4350" lang="en-US"/>
          </a:p>
        </p:txBody>
      </p:sp>
      <p:sp>
        <p:nvSpPr>
          <p:cNvPr id="1048623" name="Shape 1"/>
          <p:cNvSpPr/>
          <p:nvPr/>
        </p:nvSpPr>
        <p:spPr>
          <a:xfrm>
            <a:off x="6227445" y="2292906"/>
            <a:ext cx="7661910" cy="5358527"/>
          </a:xfrm>
          <a:prstGeom prst="roundRect">
            <a:avLst>
              <a:gd name="adj" fmla="val 3557"/>
            </a:avLst>
          </a:prstGeom>
          <a:noFill/>
          <a:ln w="7620">
            <a:solidFill>
              <a:srgbClr val="000000">
                <a:alpha val="8000"/>
              </a:srgbClr>
            </a:solidFill>
            <a:prstDash val="solid"/>
          </a:ln>
        </p:spPr>
      </p:sp>
      <p:sp>
        <p:nvSpPr>
          <p:cNvPr id="1048624" name="Shape 2"/>
          <p:cNvSpPr/>
          <p:nvPr/>
        </p:nvSpPr>
        <p:spPr>
          <a:xfrm>
            <a:off x="6235065" y="2300526"/>
            <a:ext cx="7646670" cy="947023"/>
          </a:xfrm>
          <a:prstGeom prst="rect"/>
          <a:solidFill>
            <a:srgbClr val="FFFFFF">
              <a:alpha val="4000"/>
            </a:srgbClr>
          </a:solidFill>
        </p:spPr>
      </p:sp>
      <p:sp>
        <p:nvSpPr>
          <p:cNvPr id="1048625" name="Text 3"/>
          <p:cNvSpPr/>
          <p:nvPr/>
        </p:nvSpPr>
        <p:spPr>
          <a:xfrm>
            <a:off x="6447234" y="2435185"/>
            <a:ext cx="1102043" cy="677704"/>
          </a:xfrm>
          <a:prstGeom prst="rect"/>
          <a:noFill/>
        </p:spPr>
        <p:txBody>
          <a:bodyPr anchor="t" bIns="0" lIns="0" rIns="0" rtlCol="0" tIns="0" wrap="squar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Framework</a:t>
            </a:r>
            <a:endParaRPr dirty="0" sz="1650" lang="en-US"/>
          </a:p>
        </p:txBody>
      </p:sp>
      <p:sp>
        <p:nvSpPr>
          <p:cNvPr id="1048626" name="Text 4"/>
          <p:cNvSpPr/>
          <p:nvPr/>
        </p:nvSpPr>
        <p:spPr>
          <a:xfrm>
            <a:off x="7980283" y="2435185"/>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Language</a:t>
            </a:r>
            <a:endParaRPr dirty="0" sz="1650" lang="en-US"/>
          </a:p>
        </p:txBody>
      </p:sp>
      <p:sp>
        <p:nvSpPr>
          <p:cNvPr id="1048627" name="Text 5"/>
          <p:cNvSpPr/>
          <p:nvPr/>
        </p:nvSpPr>
        <p:spPr>
          <a:xfrm>
            <a:off x="9509522" y="2435185"/>
            <a:ext cx="1098233" cy="677704"/>
          </a:xfrm>
          <a:prstGeom prst="rect"/>
          <a:noFill/>
        </p:spPr>
        <p:txBody>
          <a:bodyPr anchor="t" bIns="0" lIns="0" rIns="0" rtlCol="0" tIns="0" wrap="squar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Performance</a:t>
            </a:r>
            <a:endParaRPr dirty="0" sz="1650" lang="en-US"/>
          </a:p>
        </p:txBody>
      </p:sp>
      <p:sp>
        <p:nvSpPr>
          <p:cNvPr id="1048628" name="Text 6"/>
          <p:cNvSpPr/>
          <p:nvPr/>
        </p:nvSpPr>
        <p:spPr>
          <a:xfrm>
            <a:off x="11038761" y="2435185"/>
            <a:ext cx="1098233" cy="677704"/>
          </a:xfrm>
          <a:prstGeom prst="rect"/>
          <a:noFill/>
        </p:spPr>
        <p:txBody>
          <a:bodyPr anchor="t" bIns="0" lIns="0" rIns="0" rtlCol="0" tIns="0" wrap="squar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Cost &amp; Time</a:t>
            </a:r>
            <a:endParaRPr dirty="0" sz="1650" lang="en-US"/>
          </a:p>
        </p:txBody>
      </p:sp>
      <p:sp>
        <p:nvSpPr>
          <p:cNvPr id="1048629" name="Text 7"/>
          <p:cNvSpPr/>
          <p:nvPr/>
        </p:nvSpPr>
        <p:spPr>
          <a:xfrm>
            <a:off x="12567999" y="2435185"/>
            <a:ext cx="110204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UI/UX</a:t>
            </a:r>
            <a:endParaRPr dirty="0" sz="1650" lang="en-US"/>
          </a:p>
        </p:txBody>
      </p:sp>
      <p:sp>
        <p:nvSpPr>
          <p:cNvPr id="1048630" name="Shape 8"/>
          <p:cNvSpPr/>
          <p:nvPr/>
        </p:nvSpPr>
        <p:spPr>
          <a:xfrm>
            <a:off x="6235065" y="3247549"/>
            <a:ext cx="7646670" cy="947023"/>
          </a:xfrm>
          <a:prstGeom prst="rect"/>
          <a:solidFill>
            <a:srgbClr val="000000">
              <a:alpha val="4000"/>
            </a:srgbClr>
          </a:solidFill>
        </p:spPr>
      </p:sp>
      <p:sp>
        <p:nvSpPr>
          <p:cNvPr id="1048631" name="Text 9"/>
          <p:cNvSpPr/>
          <p:nvPr/>
        </p:nvSpPr>
        <p:spPr>
          <a:xfrm>
            <a:off x="6447234" y="3382208"/>
            <a:ext cx="1102043" cy="677704"/>
          </a:xfrm>
          <a:prstGeom prst="rect"/>
          <a:noFill/>
        </p:spPr>
        <p:txBody>
          <a:bodyPr anchor="t" bIns="0" lIns="0" rIns="0" rtlCol="0" tIns="0" wrap="squar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React Native</a:t>
            </a:r>
            <a:endParaRPr dirty="0" sz="1650" lang="en-US"/>
          </a:p>
        </p:txBody>
      </p:sp>
      <p:sp>
        <p:nvSpPr>
          <p:cNvPr id="1048632" name="Text 10"/>
          <p:cNvSpPr/>
          <p:nvPr/>
        </p:nvSpPr>
        <p:spPr>
          <a:xfrm>
            <a:off x="7980283" y="3382208"/>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JavaScript</a:t>
            </a:r>
            <a:endParaRPr dirty="0" sz="1650" lang="en-US"/>
          </a:p>
        </p:txBody>
      </p:sp>
      <p:sp>
        <p:nvSpPr>
          <p:cNvPr id="1048633" name="Text 11"/>
          <p:cNvSpPr/>
          <p:nvPr/>
        </p:nvSpPr>
        <p:spPr>
          <a:xfrm>
            <a:off x="9509522" y="3382208"/>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High</a:t>
            </a:r>
            <a:endParaRPr dirty="0" sz="1650" lang="en-US"/>
          </a:p>
        </p:txBody>
      </p:sp>
      <p:sp>
        <p:nvSpPr>
          <p:cNvPr id="1048634" name="Text 12"/>
          <p:cNvSpPr/>
          <p:nvPr/>
        </p:nvSpPr>
        <p:spPr>
          <a:xfrm>
            <a:off x="11038761" y="3382208"/>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Fast</a:t>
            </a:r>
            <a:endParaRPr dirty="0" sz="1650" lang="en-US"/>
          </a:p>
        </p:txBody>
      </p:sp>
      <p:sp>
        <p:nvSpPr>
          <p:cNvPr id="1048635" name="Text 13"/>
          <p:cNvSpPr/>
          <p:nvPr/>
        </p:nvSpPr>
        <p:spPr>
          <a:xfrm>
            <a:off x="12567999" y="3382208"/>
            <a:ext cx="1102043" cy="677704"/>
          </a:xfrm>
          <a:prstGeom prst="rect"/>
          <a:noFill/>
        </p:spPr>
        <p:txBody>
          <a:bodyPr anchor="t" bIns="0" lIns="0" rIns="0" rtlCol="0" tIns="0" wrap="squar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Native-like</a:t>
            </a:r>
            <a:endParaRPr dirty="0" sz="1650" lang="en-US"/>
          </a:p>
        </p:txBody>
      </p:sp>
      <p:sp>
        <p:nvSpPr>
          <p:cNvPr id="1048636" name="Shape 14"/>
          <p:cNvSpPr/>
          <p:nvPr/>
        </p:nvSpPr>
        <p:spPr>
          <a:xfrm>
            <a:off x="6235065" y="4194572"/>
            <a:ext cx="7646670" cy="608171"/>
          </a:xfrm>
          <a:prstGeom prst="rect"/>
          <a:solidFill>
            <a:srgbClr val="FFFFFF">
              <a:alpha val="4000"/>
            </a:srgbClr>
          </a:solidFill>
        </p:spPr>
      </p:sp>
      <p:sp>
        <p:nvSpPr>
          <p:cNvPr id="1048637" name="Text 15"/>
          <p:cNvSpPr/>
          <p:nvPr/>
        </p:nvSpPr>
        <p:spPr>
          <a:xfrm>
            <a:off x="6447234" y="4329232"/>
            <a:ext cx="110204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Flutter</a:t>
            </a:r>
            <a:endParaRPr dirty="0" sz="1650" lang="en-US"/>
          </a:p>
        </p:txBody>
      </p:sp>
      <p:sp>
        <p:nvSpPr>
          <p:cNvPr id="1048638" name="Text 16"/>
          <p:cNvSpPr/>
          <p:nvPr/>
        </p:nvSpPr>
        <p:spPr>
          <a:xfrm>
            <a:off x="7980283" y="4329232"/>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Dart</a:t>
            </a:r>
            <a:endParaRPr dirty="0" sz="1650" lang="en-US"/>
          </a:p>
        </p:txBody>
      </p:sp>
      <p:sp>
        <p:nvSpPr>
          <p:cNvPr id="1048639" name="Text 17"/>
          <p:cNvSpPr/>
          <p:nvPr/>
        </p:nvSpPr>
        <p:spPr>
          <a:xfrm>
            <a:off x="9509522" y="4329232"/>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Very high</a:t>
            </a:r>
            <a:endParaRPr dirty="0" sz="1650" lang="en-US"/>
          </a:p>
        </p:txBody>
      </p:sp>
      <p:sp>
        <p:nvSpPr>
          <p:cNvPr id="1048640" name="Text 18"/>
          <p:cNvSpPr/>
          <p:nvPr/>
        </p:nvSpPr>
        <p:spPr>
          <a:xfrm>
            <a:off x="11038761" y="4329232"/>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Fast</a:t>
            </a:r>
            <a:endParaRPr dirty="0" sz="1650" lang="en-US"/>
          </a:p>
        </p:txBody>
      </p:sp>
      <p:sp>
        <p:nvSpPr>
          <p:cNvPr id="1048641" name="Text 19"/>
          <p:cNvSpPr/>
          <p:nvPr/>
        </p:nvSpPr>
        <p:spPr>
          <a:xfrm>
            <a:off x="12567999" y="4329232"/>
            <a:ext cx="110204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Rich UI</a:t>
            </a:r>
            <a:endParaRPr dirty="0" sz="1650" lang="en-US"/>
          </a:p>
        </p:txBody>
      </p:sp>
      <p:sp>
        <p:nvSpPr>
          <p:cNvPr id="1048642" name="Shape 20"/>
          <p:cNvSpPr/>
          <p:nvPr/>
        </p:nvSpPr>
        <p:spPr>
          <a:xfrm>
            <a:off x="6235065" y="4802743"/>
            <a:ext cx="7646670" cy="947023"/>
          </a:xfrm>
          <a:prstGeom prst="rect"/>
          <a:solidFill>
            <a:srgbClr val="000000">
              <a:alpha val="4000"/>
            </a:srgbClr>
          </a:solidFill>
        </p:spPr>
      </p:sp>
      <p:sp>
        <p:nvSpPr>
          <p:cNvPr id="1048643" name="Text 21"/>
          <p:cNvSpPr/>
          <p:nvPr/>
        </p:nvSpPr>
        <p:spPr>
          <a:xfrm>
            <a:off x="6447234" y="4937403"/>
            <a:ext cx="110204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Xamarin</a:t>
            </a:r>
            <a:endParaRPr dirty="0" sz="1650" lang="en-US"/>
          </a:p>
        </p:txBody>
      </p:sp>
      <p:sp>
        <p:nvSpPr>
          <p:cNvPr id="1048644" name="Text 22"/>
          <p:cNvSpPr/>
          <p:nvPr/>
        </p:nvSpPr>
        <p:spPr>
          <a:xfrm>
            <a:off x="7980283" y="4937403"/>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C#/.NET</a:t>
            </a:r>
            <a:endParaRPr dirty="0" sz="1650" lang="en-US"/>
          </a:p>
        </p:txBody>
      </p:sp>
      <p:sp>
        <p:nvSpPr>
          <p:cNvPr id="1048645" name="Text 23"/>
          <p:cNvSpPr/>
          <p:nvPr/>
        </p:nvSpPr>
        <p:spPr>
          <a:xfrm>
            <a:off x="9509522" y="4937403"/>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High</a:t>
            </a:r>
            <a:endParaRPr dirty="0" sz="1650" lang="en-US"/>
          </a:p>
        </p:txBody>
      </p:sp>
      <p:sp>
        <p:nvSpPr>
          <p:cNvPr id="1048646" name="Text 24"/>
          <p:cNvSpPr/>
          <p:nvPr/>
        </p:nvSpPr>
        <p:spPr>
          <a:xfrm>
            <a:off x="11038761" y="4937403"/>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Moderate</a:t>
            </a:r>
            <a:endParaRPr dirty="0" sz="1650" lang="en-US"/>
          </a:p>
        </p:txBody>
      </p:sp>
      <p:sp>
        <p:nvSpPr>
          <p:cNvPr id="1048647" name="Text 25"/>
          <p:cNvSpPr/>
          <p:nvPr/>
        </p:nvSpPr>
        <p:spPr>
          <a:xfrm>
            <a:off x="12567999" y="4937403"/>
            <a:ext cx="1102043" cy="677704"/>
          </a:xfrm>
          <a:prstGeom prst="rect"/>
          <a:noFill/>
        </p:spPr>
        <p:txBody>
          <a:bodyPr anchor="t" bIns="0" lIns="0" rIns="0" rtlCol="0" tIns="0" wrap="squar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Native-like</a:t>
            </a:r>
            <a:endParaRPr dirty="0" sz="1650" lang="en-US"/>
          </a:p>
        </p:txBody>
      </p:sp>
      <p:sp>
        <p:nvSpPr>
          <p:cNvPr id="1048648" name="Shape 26"/>
          <p:cNvSpPr/>
          <p:nvPr/>
        </p:nvSpPr>
        <p:spPr>
          <a:xfrm>
            <a:off x="6235065" y="5749766"/>
            <a:ext cx="7646670" cy="947023"/>
          </a:xfrm>
          <a:prstGeom prst="rect"/>
          <a:solidFill>
            <a:srgbClr val="FFFFFF">
              <a:alpha val="4000"/>
            </a:srgbClr>
          </a:solidFill>
        </p:spPr>
      </p:sp>
      <p:sp>
        <p:nvSpPr>
          <p:cNvPr id="1048649" name="Text 27"/>
          <p:cNvSpPr/>
          <p:nvPr/>
        </p:nvSpPr>
        <p:spPr>
          <a:xfrm>
            <a:off x="6447234" y="5884426"/>
            <a:ext cx="1102043" cy="677704"/>
          </a:xfrm>
          <a:prstGeom prst="rect"/>
          <a:noFill/>
        </p:spPr>
        <p:txBody>
          <a:bodyPr anchor="t" bIns="0" lIns="0" rIns="0" rtlCol="0" tIns="0" wrap="squar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SwiftUI/Jetpack</a:t>
            </a:r>
            <a:endParaRPr dirty="0" sz="1650" lang="en-US"/>
          </a:p>
        </p:txBody>
      </p:sp>
      <p:sp>
        <p:nvSpPr>
          <p:cNvPr id="1048650" name="Text 28"/>
          <p:cNvSpPr/>
          <p:nvPr/>
        </p:nvSpPr>
        <p:spPr>
          <a:xfrm>
            <a:off x="7980283" y="5884426"/>
            <a:ext cx="1098233" cy="677704"/>
          </a:xfrm>
          <a:prstGeom prst="rect"/>
          <a:noFill/>
        </p:spPr>
        <p:txBody>
          <a:bodyPr anchor="t" bIns="0" lIns="0" rIns="0" rtlCol="0" tIns="0" wrap="squar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Swift/Kotlin</a:t>
            </a:r>
            <a:endParaRPr dirty="0" sz="1650" lang="en-US"/>
          </a:p>
        </p:txBody>
      </p:sp>
      <p:sp>
        <p:nvSpPr>
          <p:cNvPr id="1048651" name="Text 29"/>
          <p:cNvSpPr/>
          <p:nvPr/>
        </p:nvSpPr>
        <p:spPr>
          <a:xfrm>
            <a:off x="9509522" y="5884426"/>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Very high</a:t>
            </a:r>
            <a:endParaRPr dirty="0" sz="1650" lang="en-US"/>
          </a:p>
        </p:txBody>
      </p:sp>
      <p:sp>
        <p:nvSpPr>
          <p:cNvPr id="1048652" name="Text 30"/>
          <p:cNvSpPr/>
          <p:nvPr/>
        </p:nvSpPr>
        <p:spPr>
          <a:xfrm>
            <a:off x="11038761" y="5884426"/>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Slow</a:t>
            </a:r>
            <a:endParaRPr dirty="0" sz="1650" lang="en-US"/>
          </a:p>
        </p:txBody>
      </p:sp>
      <p:sp>
        <p:nvSpPr>
          <p:cNvPr id="1048653" name="Text 31"/>
          <p:cNvSpPr/>
          <p:nvPr/>
        </p:nvSpPr>
        <p:spPr>
          <a:xfrm>
            <a:off x="12567999" y="5884426"/>
            <a:ext cx="110204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Native</a:t>
            </a:r>
            <a:endParaRPr dirty="0" sz="1650" lang="en-US"/>
          </a:p>
        </p:txBody>
      </p:sp>
      <p:sp>
        <p:nvSpPr>
          <p:cNvPr id="1048654" name="Shape 32"/>
          <p:cNvSpPr/>
          <p:nvPr/>
        </p:nvSpPr>
        <p:spPr>
          <a:xfrm>
            <a:off x="6235065" y="6696789"/>
            <a:ext cx="7646670" cy="947023"/>
          </a:xfrm>
          <a:prstGeom prst="rect"/>
          <a:solidFill>
            <a:srgbClr val="000000">
              <a:alpha val="4000"/>
            </a:srgbClr>
          </a:solidFill>
        </p:spPr>
      </p:sp>
      <p:sp>
        <p:nvSpPr>
          <p:cNvPr id="1048655" name="Text 33"/>
          <p:cNvSpPr/>
          <p:nvPr/>
        </p:nvSpPr>
        <p:spPr>
          <a:xfrm>
            <a:off x="6447234" y="6831449"/>
            <a:ext cx="110204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Ionic</a:t>
            </a:r>
            <a:endParaRPr dirty="0" sz="1650" lang="en-US"/>
          </a:p>
        </p:txBody>
      </p:sp>
      <p:sp>
        <p:nvSpPr>
          <p:cNvPr id="1048656" name="Text 34"/>
          <p:cNvSpPr/>
          <p:nvPr/>
        </p:nvSpPr>
        <p:spPr>
          <a:xfrm>
            <a:off x="7980283" y="6831449"/>
            <a:ext cx="1098233" cy="677704"/>
          </a:xfrm>
          <a:prstGeom prst="rect"/>
          <a:noFill/>
        </p:spPr>
        <p:txBody>
          <a:bodyPr anchor="t" bIns="0" lIns="0" rIns="0" rtlCol="0" tIns="0" wrap="squar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HTML/CSS/JS</a:t>
            </a:r>
            <a:endParaRPr dirty="0" sz="1650" lang="en-US"/>
          </a:p>
        </p:txBody>
      </p:sp>
      <p:sp>
        <p:nvSpPr>
          <p:cNvPr id="1048657" name="Text 35"/>
          <p:cNvSpPr/>
          <p:nvPr/>
        </p:nvSpPr>
        <p:spPr>
          <a:xfrm>
            <a:off x="9509522" y="6831449"/>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Moderate</a:t>
            </a:r>
            <a:endParaRPr dirty="0" sz="1650" lang="en-US"/>
          </a:p>
        </p:txBody>
      </p:sp>
      <p:sp>
        <p:nvSpPr>
          <p:cNvPr id="1048658" name="Text 36"/>
          <p:cNvSpPr/>
          <p:nvPr/>
        </p:nvSpPr>
        <p:spPr>
          <a:xfrm>
            <a:off x="11038761" y="6831449"/>
            <a:ext cx="109823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Very fast</a:t>
            </a:r>
            <a:endParaRPr dirty="0" sz="1650" lang="en-US"/>
          </a:p>
        </p:txBody>
      </p:sp>
      <p:sp>
        <p:nvSpPr>
          <p:cNvPr id="1048659" name="Text 37"/>
          <p:cNvSpPr/>
          <p:nvPr/>
        </p:nvSpPr>
        <p:spPr>
          <a:xfrm>
            <a:off x="12567999" y="6831449"/>
            <a:ext cx="1102043" cy="338852"/>
          </a:xfrm>
          <a:prstGeom prst="rect"/>
          <a:noFill/>
        </p:spPr>
        <p:txBody>
          <a:bodyPr anchor="t" bIns="0" lIns="0" rIns="0" rtlCol="0" tIns="0" wrap="none"/>
          <a:p>
            <a:pPr algn="l" indent="0" marL="0">
              <a:lnSpc>
                <a:spcPts val="2650"/>
              </a:lnSpc>
              <a:buNone/>
            </a:pPr>
            <a:r>
              <a:rPr dirty="0" sz="1650" lang="en-US">
                <a:solidFill>
                  <a:srgbClr val="272525"/>
                </a:solidFill>
                <a:latin typeface="Montserrat" pitchFamily="34" charset="0"/>
                <a:ea typeface="Montserrat" pitchFamily="34" charset="-122"/>
                <a:cs typeface="Montserrat" pitchFamily="34" charset="-120"/>
              </a:rPr>
              <a:t>Web-like</a:t>
            </a:r>
            <a:endParaRPr dirty="0" sz="1650" lang="en-US"/>
          </a:p>
        </p:txBody>
      </p:sp>
      <p:pic>
        <p:nvPicPr>
          <p:cNvPr id="2097202" name=""/>
          <p:cNvPicPr>
            <a:picLocks/>
          </p:cNvPicPr>
          <p:nvPr/>
        </p:nvPicPr>
        <p:blipFill>
          <a:blip xmlns:r="http://schemas.openxmlformats.org/officeDocument/2006/relationships" r:embed="rId2"/>
          <a:stretch>
            <a:fillRect/>
          </a:stretch>
        </p:blipFill>
        <p:spPr>
          <a:xfrm rot="0">
            <a:off x="6665596" y="214432"/>
            <a:ext cx="8746330" cy="8229600"/>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39" name=""/>
        <p:cNvGrpSpPr/>
        <p:nvPr/>
      </p:nvGrpSpPr>
      <p:grpSpPr>
        <a:xfrm>
          <a:off x="0" y="0"/>
          <a:ext cx="0" cy="0"/>
          <a:chOff x="0" y="0"/>
          <a:chExt cx="0" cy="0"/>
        </a:xfrm>
      </p:grpSpPr>
      <p:pic>
        <p:nvPicPr>
          <p:cNvPr id="2097170" name="Image 0" descr="preencoded.png"/>
          <p:cNvPicPr>
            <a:picLocks noChangeAspect="1"/>
          </p:cNvPicPr>
          <p:nvPr/>
        </p:nvPicPr>
        <p:blipFill>
          <a:blip xmlns:r="http://schemas.openxmlformats.org/officeDocument/2006/relationships" r:embed="rId1"/>
          <a:stretch>
            <a:fillRect/>
          </a:stretch>
        </p:blipFill>
        <p:spPr>
          <a:xfrm>
            <a:off x="0" y="0"/>
            <a:ext cx="5486400" cy="8229838"/>
          </a:xfrm>
          <a:prstGeom prst="rect"/>
        </p:spPr>
      </p:pic>
      <p:sp>
        <p:nvSpPr>
          <p:cNvPr id="1048664" name="Text 0"/>
          <p:cNvSpPr/>
          <p:nvPr/>
        </p:nvSpPr>
        <p:spPr>
          <a:xfrm>
            <a:off x="6205418" y="564952"/>
            <a:ext cx="6087666" cy="675799"/>
          </a:xfrm>
          <a:prstGeom prst="rect"/>
          <a:noFill/>
        </p:spPr>
        <p:txBody>
          <a:bodyPr anchor="t" bIns="0" lIns="0" rIns="0" rtlCol="0" tIns="0" wrap="none"/>
          <a:p>
            <a:pPr algn="l" indent="0" marL="0">
              <a:lnSpc>
                <a:spcPts val="5300"/>
              </a:lnSpc>
              <a:buNone/>
            </a:pPr>
            <a:r>
              <a:rPr b="1" dirty="0" sz="4250" lang="en-US">
                <a:solidFill>
                  <a:srgbClr val="7068F4"/>
                </a:solidFill>
                <a:latin typeface="Barlow Bold" pitchFamily="34" charset="0"/>
                <a:ea typeface="Barlow Bold" pitchFamily="34" charset="-122"/>
                <a:cs typeface="Barlow Bold" pitchFamily="34" charset="-120"/>
              </a:rPr>
              <a:t>Mobile App Architectures</a:t>
            </a:r>
            <a:endParaRPr dirty="0" sz="4250" lang="en-US"/>
          </a:p>
        </p:txBody>
      </p:sp>
      <p:pic>
        <p:nvPicPr>
          <p:cNvPr id="2097171" name="Image 1" descr="preencoded.png"/>
          <p:cNvPicPr>
            <a:picLocks noChangeAspect="1"/>
          </p:cNvPicPr>
          <p:nvPr/>
        </p:nvPicPr>
        <p:blipFill>
          <a:blip xmlns:r="http://schemas.openxmlformats.org/officeDocument/2006/relationships" r:embed="rId2"/>
          <a:stretch>
            <a:fillRect/>
          </a:stretch>
        </p:blipFill>
        <p:spPr>
          <a:xfrm>
            <a:off x="6205418" y="1548884"/>
            <a:ext cx="1027152" cy="1529001"/>
          </a:xfrm>
          <a:prstGeom prst="rect"/>
        </p:spPr>
      </p:pic>
      <p:sp>
        <p:nvSpPr>
          <p:cNvPr id="1048665" name="Text 1"/>
          <p:cNvSpPr/>
          <p:nvPr/>
        </p:nvSpPr>
        <p:spPr>
          <a:xfrm>
            <a:off x="7540704" y="1754267"/>
            <a:ext cx="2703076" cy="337780"/>
          </a:xfrm>
          <a:prstGeom prst="rect"/>
          <a:noFill/>
        </p:spPr>
        <p:txBody>
          <a:bodyPr anchor="t" bIns="0" lIns="0" rIns="0" rtlCol="0" tIns="0" wrap="none"/>
          <a:p>
            <a:pPr algn="l" indent="0" marL="0">
              <a:lnSpc>
                <a:spcPts val="2650"/>
              </a:lnSpc>
              <a:buNone/>
            </a:pPr>
            <a:r>
              <a:rPr b="1" dirty="0" sz="2100" lang="en-US">
                <a:solidFill>
                  <a:srgbClr val="272525"/>
                </a:solidFill>
                <a:latin typeface="Barlow Bold" pitchFamily="34" charset="0"/>
                <a:ea typeface="Barlow Bold" pitchFamily="34" charset="-122"/>
                <a:cs typeface="Barlow Bold" pitchFamily="34" charset="-120"/>
              </a:rPr>
              <a:t>MVC</a:t>
            </a:r>
            <a:endParaRPr dirty="0" sz="2100" lang="en-US"/>
          </a:p>
        </p:txBody>
      </p:sp>
      <p:sp>
        <p:nvSpPr>
          <p:cNvPr id="1048666" name="Text 2"/>
          <p:cNvSpPr/>
          <p:nvPr/>
        </p:nvSpPr>
        <p:spPr>
          <a:xfrm>
            <a:off x="7540704" y="2215277"/>
            <a:ext cx="6370677" cy="657225"/>
          </a:xfrm>
          <a:prstGeom prst="rect"/>
          <a:noFill/>
        </p:spPr>
        <p:txBody>
          <a:bodyPr anchor="t" bIns="0" lIns="0" rIns="0" rtlCol="0" tIns="0" wrap="square"/>
          <a:p>
            <a:pPr algn="l" indent="0" marL="0">
              <a:lnSpc>
                <a:spcPts val="2550"/>
              </a:lnSpc>
              <a:buNone/>
            </a:pPr>
            <a:r>
              <a:rPr dirty="0" sz="1600" lang="en-US">
                <a:solidFill>
                  <a:srgbClr val="272525"/>
                </a:solidFill>
                <a:latin typeface="Montserrat" pitchFamily="34" charset="0"/>
                <a:ea typeface="Montserrat" pitchFamily="34" charset="-122"/>
                <a:cs typeface="Montserrat" pitchFamily="34" charset="-120"/>
              </a:rPr>
              <a:t>Model-View-Controller separates data, UI, and logic. Simple but can lead to massive controllers.</a:t>
            </a:r>
            <a:endParaRPr dirty="0" sz="1600" lang="en-US"/>
          </a:p>
        </p:txBody>
      </p:sp>
      <p:pic>
        <p:nvPicPr>
          <p:cNvPr id="2097172" name="Image 2" descr="preencoded.png"/>
          <p:cNvPicPr>
            <a:picLocks noChangeAspect="1"/>
          </p:cNvPicPr>
          <p:nvPr/>
        </p:nvPicPr>
        <p:blipFill>
          <a:blip xmlns:r="http://schemas.openxmlformats.org/officeDocument/2006/relationships" r:embed="rId3"/>
          <a:stretch>
            <a:fillRect/>
          </a:stretch>
        </p:blipFill>
        <p:spPr>
          <a:xfrm>
            <a:off x="6205418" y="3077885"/>
            <a:ext cx="1027152" cy="1529001"/>
          </a:xfrm>
          <a:prstGeom prst="rect"/>
        </p:spPr>
      </p:pic>
      <p:sp>
        <p:nvSpPr>
          <p:cNvPr id="1048667" name="Text 3"/>
          <p:cNvSpPr/>
          <p:nvPr/>
        </p:nvSpPr>
        <p:spPr>
          <a:xfrm>
            <a:off x="7540704" y="3283268"/>
            <a:ext cx="2703076" cy="337780"/>
          </a:xfrm>
          <a:prstGeom prst="rect"/>
          <a:noFill/>
        </p:spPr>
        <p:txBody>
          <a:bodyPr anchor="t" bIns="0" lIns="0" rIns="0" rtlCol="0" tIns="0" wrap="none"/>
          <a:p>
            <a:pPr algn="l" indent="0" marL="0">
              <a:lnSpc>
                <a:spcPts val="2650"/>
              </a:lnSpc>
              <a:buNone/>
            </a:pPr>
            <a:r>
              <a:rPr b="1" dirty="0" sz="2100" lang="en-US">
                <a:solidFill>
                  <a:srgbClr val="272525"/>
                </a:solidFill>
                <a:latin typeface="Barlow Bold" pitchFamily="34" charset="0"/>
                <a:ea typeface="Barlow Bold" pitchFamily="34" charset="-122"/>
                <a:cs typeface="Barlow Bold" pitchFamily="34" charset="-120"/>
              </a:rPr>
              <a:t>MVP</a:t>
            </a:r>
            <a:endParaRPr dirty="0" sz="2100" lang="en-US"/>
          </a:p>
        </p:txBody>
      </p:sp>
      <p:sp>
        <p:nvSpPr>
          <p:cNvPr id="1048668" name="Text 4"/>
          <p:cNvSpPr/>
          <p:nvPr/>
        </p:nvSpPr>
        <p:spPr>
          <a:xfrm>
            <a:off x="7540704" y="3744278"/>
            <a:ext cx="6370677" cy="657225"/>
          </a:xfrm>
          <a:prstGeom prst="rect"/>
          <a:noFill/>
        </p:spPr>
        <p:txBody>
          <a:bodyPr anchor="t" bIns="0" lIns="0" rIns="0" rtlCol="0" tIns="0" wrap="square"/>
          <a:p>
            <a:pPr algn="l" indent="0" marL="0">
              <a:lnSpc>
                <a:spcPts val="2550"/>
              </a:lnSpc>
              <a:buNone/>
            </a:pPr>
            <a:r>
              <a:rPr dirty="0" sz="1600" lang="en-US">
                <a:solidFill>
                  <a:srgbClr val="272525"/>
                </a:solidFill>
                <a:latin typeface="Montserrat" pitchFamily="34" charset="0"/>
                <a:ea typeface="Montserrat" pitchFamily="34" charset="-122"/>
                <a:cs typeface="Montserrat" pitchFamily="34" charset="-120"/>
              </a:rPr>
              <a:t>Model-View-Presenter puts more responsibility on the presenter for managing interactions.</a:t>
            </a:r>
            <a:endParaRPr dirty="0" sz="1600" lang="en-US"/>
          </a:p>
        </p:txBody>
      </p:sp>
      <p:pic>
        <p:nvPicPr>
          <p:cNvPr id="2097173" name="Image 3" descr="preencoded.png"/>
          <p:cNvPicPr>
            <a:picLocks noChangeAspect="1"/>
          </p:cNvPicPr>
          <p:nvPr/>
        </p:nvPicPr>
        <p:blipFill>
          <a:blip xmlns:r="http://schemas.openxmlformats.org/officeDocument/2006/relationships" r:embed="rId4"/>
          <a:stretch>
            <a:fillRect/>
          </a:stretch>
        </p:blipFill>
        <p:spPr>
          <a:xfrm>
            <a:off x="6205418" y="4606885"/>
            <a:ext cx="1027152" cy="1529001"/>
          </a:xfrm>
          <a:prstGeom prst="rect"/>
        </p:spPr>
      </p:pic>
      <p:sp>
        <p:nvSpPr>
          <p:cNvPr id="1048669" name="Text 5"/>
          <p:cNvSpPr/>
          <p:nvPr/>
        </p:nvSpPr>
        <p:spPr>
          <a:xfrm>
            <a:off x="7540704" y="4812268"/>
            <a:ext cx="2703076" cy="337780"/>
          </a:xfrm>
          <a:prstGeom prst="rect"/>
          <a:noFill/>
        </p:spPr>
        <p:txBody>
          <a:bodyPr anchor="t" bIns="0" lIns="0" rIns="0" rtlCol="0" tIns="0" wrap="none"/>
          <a:p>
            <a:pPr algn="l" indent="0" marL="0">
              <a:lnSpc>
                <a:spcPts val="2650"/>
              </a:lnSpc>
              <a:buNone/>
            </a:pPr>
            <a:r>
              <a:rPr b="1" dirty="0" sz="2100" lang="en-US">
                <a:solidFill>
                  <a:srgbClr val="272525"/>
                </a:solidFill>
                <a:latin typeface="Barlow Bold" pitchFamily="34" charset="0"/>
                <a:ea typeface="Barlow Bold" pitchFamily="34" charset="-122"/>
                <a:cs typeface="Barlow Bold" pitchFamily="34" charset="-120"/>
              </a:rPr>
              <a:t>MVVM</a:t>
            </a:r>
            <a:endParaRPr dirty="0" sz="2100" lang="en-US"/>
          </a:p>
        </p:txBody>
      </p:sp>
      <p:sp>
        <p:nvSpPr>
          <p:cNvPr id="1048670" name="Text 6"/>
          <p:cNvSpPr/>
          <p:nvPr/>
        </p:nvSpPr>
        <p:spPr>
          <a:xfrm>
            <a:off x="7540704" y="5273278"/>
            <a:ext cx="6370677" cy="657225"/>
          </a:xfrm>
          <a:prstGeom prst="rect"/>
          <a:noFill/>
        </p:spPr>
        <p:txBody>
          <a:bodyPr anchor="t" bIns="0" lIns="0" rIns="0" rtlCol="0" tIns="0" wrap="square"/>
          <a:p>
            <a:pPr algn="l" indent="0" marL="0">
              <a:lnSpc>
                <a:spcPts val="2550"/>
              </a:lnSpc>
              <a:buNone/>
            </a:pPr>
            <a:r>
              <a:rPr dirty="0" sz="1600" lang="en-US">
                <a:solidFill>
                  <a:srgbClr val="272525"/>
                </a:solidFill>
                <a:latin typeface="Montserrat" pitchFamily="34" charset="0"/>
                <a:ea typeface="Montserrat" pitchFamily="34" charset="-122"/>
                <a:cs typeface="Montserrat" pitchFamily="34" charset="-120"/>
              </a:rPr>
              <a:t>Model-View-ViewModel uses data binding to connect the view and viewmodel, reducing code complexity.</a:t>
            </a:r>
            <a:endParaRPr dirty="0" sz="1600" lang="en-US"/>
          </a:p>
        </p:txBody>
      </p:sp>
      <p:pic>
        <p:nvPicPr>
          <p:cNvPr id="2097174" name="Image 4" descr="preencoded.png"/>
          <p:cNvPicPr>
            <a:picLocks noChangeAspect="1"/>
          </p:cNvPicPr>
          <p:nvPr/>
        </p:nvPicPr>
        <p:blipFill>
          <a:blip xmlns:r="http://schemas.openxmlformats.org/officeDocument/2006/relationships" r:embed="rId5"/>
          <a:stretch>
            <a:fillRect/>
          </a:stretch>
        </p:blipFill>
        <p:spPr>
          <a:xfrm>
            <a:off x="6205418" y="6135886"/>
            <a:ext cx="1027152" cy="1529001"/>
          </a:xfrm>
          <a:prstGeom prst="rect"/>
        </p:spPr>
      </p:pic>
      <p:sp>
        <p:nvSpPr>
          <p:cNvPr id="1048671" name="Text 7"/>
          <p:cNvSpPr/>
          <p:nvPr/>
        </p:nvSpPr>
        <p:spPr>
          <a:xfrm>
            <a:off x="7540704" y="6341269"/>
            <a:ext cx="2703076" cy="337780"/>
          </a:xfrm>
          <a:prstGeom prst="rect"/>
          <a:noFill/>
        </p:spPr>
        <p:txBody>
          <a:bodyPr anchor="t" bIns="0" lIns="0" rIns="0" rtlCol="0" tIns="0" wrap="none"/>
          <a:p>
            <a:pPr algn="l" indent="0" marL="0">
              <a:lnSpc>
                <a:spcPts val="2650"/>
              </a:lnSpc>
              <a:buNone/>
            </a:pPr>
            <a:r>
              <a:rPr b="1" dirty="0" sz="2100" lang="en-US">
                <a:solidFill>
                  <a:srgbClr val="272525"/>
                </a:solidFill>
                <a:latin typeface="Barlow Bold" pitchFamily="34" charset="0"/>
                <a:ea typeface="Barlow Bold" pitchFamily="34" charset="-122"/>
                <a:cs typeface="Barlow Bold" pitchFamily="34" charset="-120"/>
              </a:rPr>
              <a:t>VIPER</a:t>
            </a:r>
            <a:endParaRPr dirty="0" sz="2100" lang="en-US"/>
          </a:p>
        </p:txBody>
      </p:sp>
      <p:sp>
        <p:nvSpPr>
          <p:cNvPr id="1048672" name="Text 8"/>
          <p:cNvSpPr/>
          <p:nvPr/>
        </p:nvSpPr>
        <p:spPr>
          <a:xfrm>
            <a:off x="7540704" y="6802279"/>
            <a:ext cx="6370677" cy="657225"/>
          </a:xfrm>
          <a:prstGeom prst="rect"/>
          <a:noFill/>
        </p:spPr>
        <p:txBody>
          <a:bodyPr anchor="t" bIns="0" lIns="0" rIns="0" rtlCol="0" tIns="0" wrap="square"/>
          <a:p>
            <a:pPr algn="l" indent="0" marL="0">
              <a:lnSpc>
                <a:spcPts val="2550"/>
              </a:lnSpc>
              <a:buNone/>
            </a:pPr>
            <a:r>
              <a:rPr dirty="0" sz="1600" lang="en-US">
                <a:solidFill>
                  <a:srgbClr val="272525"/>
                </a:solidFill>
                <a:latin typeface="Montserrat" pitchFamily="34" charset="0"/>
                <a:ea typeface="Montserrat" pitchFamily="34" charset="-122"/>
                <a:cs typeface="Montserrat" pitchFamily="34" charset="-120"/>
              </a:rPr>
              <a:t>View-Interactor-Presenter-Entity-Router separates concerns into distinct layers for complex apps.</a:t>
            </a:r>
            <a:endParaRPr dirty="0" sz="1600" lang="en-US"/>
          </a:p>
        </p:txBody>
      </p:sp>
      <p:pic>
        <p:nvPicPr>
          <p:cNvPr id="2097203" name=""/>
          <p:cNvPicPr>
            <a:picLocks/>
          </p:cNvPicPr>
          <p:nvPr/>
        </p:nvPicPr>
        <p:blipFill>
          <a:blip xmlns:r="http://schemas.openxmlformats.org/officeDocument/2006/relationships" r:embed="rId6"/>
          <a:stretch>
            <a:fillRect/>
          </a:stretch>
        </p:blipFill>
        <p:spPr>
          <a:xfrm rot="0">
            <a:off x="6205418" y="286703"/>
            <a:ext cx="8746330" cy="8229600"/>
          </a:xfrm>
          <a:prstGeom prst="rec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43" name=""/>
        <p:cNvGrpSpPr/>
        <p:nvPr/>
      </p:nvGrpSpPr>
      <p:grpSpPr>
        <a:xfrm>
          <a:off x="0" y="0"/>
          <a:ext cx="0" cy="0"/>
          <a:chOff x="0" y="0"/>
          <a:chExt cx="0" cy="0"/>
        </a:xfrm>
      </p:grpSpPr>
      <p:sp>
        <p:nvSpPr>
          <p:cNvPr id="1048677" name="Text 0"/>
          <p:cNvSpPr/>
          <p:nvPr/>
        </p:nvSpPr>
        <p:spPr>
          <a:xfrm>
            <a:off x="758309" y="927497"/>
            <a:ext cx="6923603" cy="712708"/>
          </a:xfrm>
          <a:prstGeom prst="rect"/>
          <a:noFill/>
        </p:spPr>
        <p:txBody>
          <a:bodyPr anchor="t" bIns="0" lIns="0" rIns="0" rtlCol="0" tIns="0" wrap="none"/>
          <a:p>
            <a:pPr algn="l" indent="0" marL="0">
              <a:lnSpc>
                <a:spcPts val="5600"/>
              </a:lnSpc>
              <a:buNone/>
            </a:pPr>
            <a:r>
              <a:rPr b="1" dirty="0" sz="4450" lang="en-US">
                <a:solidFill>
                  <a:srgbClr val="7068F4"/>
                </a:solidFill>
                <a:latin typeface="Barlow Bold" pitchFamily="34" charset="0"/>
                <a:ea typeface="Barlow Bold" pitchFamily="34" charset="-122"/>
                <a:cs typeface="Barlow Bold" pitchFamily="34" charset="-120"/>
              </a:rPr>
              <a:t>Mobile App Design Patterns</a:t>
            </a:r>
            <a:endParaRPr dirty="0" sz="4450" lang="en-US"/>
          </a:p>
        </p:txBody>
      </p:sp>
      <p:sp>
        <p:nvSpPr>
          <p:cNvPr id="1048678" name="Text 1"/>
          <p:cNvSpPr/>
          <p:nvPr/>
        </p:nvSpPr>
        <p:spPr>
          <a:xfrm>
            <a:off x="2169557" y="2622947"/>
            <a:ext cx="2850713" cy="356235"/>
          </a:xfrm>
          <a:prstGeom prst="rect"/>
          <a:noFill/>
        </p:spPr>
        <p:txBody>
          <a:bodyPr anchor="t" bIns="0" lIns="0" rIns="0" rtlCol="0" tIns="0" wrap="none"/>
          <a:p>
            <a:pPr algn="r" indent="0" marL="0">
              <a:lnSpc>
                <a:spcPts val="2800"/>
              </a:lnSpc>
              <a:buNone/>
            </a:pPr>
            <a:r>
              <a:rPr b="1" dirty="0" sz="2200" lang="en-US">
                <a:solidFill>
                  <a:srgbClr val="272525"/>
                </a:solidFill>
                <a:latin typeface="Barlow Bold" pitchFamily="34" charset="0"/>
                <a:ea typeface="Barlow Bold" pitchFamily="34" charset="-122"/>
                <a:cs typeface="Barlow Bold" pitchFamily="34" charset="-120"/>
              </a:rPr>
              <a:t>Singleton</a:t>
            </a:r>
            <a:endParaRPr dirty="0" sz="2200" lang="en-US"/>
          </a:p>
        </p:txBody>
      </p:sp>
      <p:sp>
        <p:nvSpPr>
          <p:cNvPr id="1048679" name="Text 2"/>
          <p:cNvSpPr/>
          <p:nvPr/>
        </p:nvSpPr>
        <p:spPr>
          <a:xfrm>
            <a:off x="758309" y="3109079"/>
            <a:ext cx="4261961" cy="1040130"/>
          </a:xfrm>
          <a:prstGeom prst="rect"/>
          <a:noFill/>
        </p:spPr>
        <p:txBody>
          <a:bodyPr anchor="t" bIns="0" lIns="0" rIns="0" rtlCol="0" tIns="0" wrap="square"/>
          <a:p>
            <a:pPr algn="r" indent="0" marL="0">
              <a:lnSpc>
                <a:spcPts val="2700"/>
              </a:lnSpc>
              <a:buNone/>
            </a:pPr>
            <a:r>
              <a:rPr dirty="0" sz="1700" lang="en-US">
                <a:solidFill>
                  <a:srgbClr val="272525"/>
                </a:solidFill>
                <a:latin typeface="Montserrat" pitchFamily="34" charset="0"/>
                <a:ea typeface="Montserrat" pitchFamily="34" charset="-122"/>
                <a:cs typeface="Montserrat" pitchFamily="34" charset="-120"/>
              </a:rPr>
              <a:t>Ensures only one instance of a class exists, useful for managing shared resources.</a:t>
            </a:r>
            <a:endParaRPr dirty="0" sz="1700" lang="en-US"/>
          </a:p>
        </p:txBody>
      </p:sp>
      <p:pic>
        <p:nvPicPr>
          <p:cNvPr id="2097177" name="Image 0" descr="preencoded.png"/>
          <p:cNvPicPr>
            <a:picLocks noChangeAspect="1"/>
          </p:cNvPicPr>
          <p:nvPr/>
        </p:nvPicPr>
        <p:blipFill>
          <a:blip xmlns:r="http://schemas.openxmlformats.org/officeDocument/2006/relationships" r:embed="rId1"/>
          <a:stretch>
            <a:fillRect/>
          </a:stretch>
        </p:blipFill>
        <p:spPr>
          <a:xfrm>
            <a:off x="5020270" y="2392918"/>
            <a:ext cx="4589740" cy="4589740"/>
          </a:xfrm>
          <a:prstGeom prst="rect"/>
        </p:spPr>
      </p:pic>
      <p:pic>
        <p:nvPicPr>
          <p:cNvPr id="2097178" name="Image 1" descr="preencoded.png"/>
          <p:cNvPicPr>
            <a:picLocks noChangeAspect="1"/>
          </p:cNvPicPr>
          <p:nvPr/>
        </p:nvPicPr>
        <p:blipFill>
          <a:blip xmlns:r="http://schemas.openxmlformats.org/officeDocument/2006/relationships" r:embed="rId2"/>
          <a:stretch>
            <a:fillRect/>
          </a:stretch>
        </p:blipFill>
        <p:spPr>
          <a:xfrm>
            <a:off x="6206550" y="3802559"/>
            <a:ext cx="304681" cy="380762"/>
          </a:xfrm>
          <a:prstGeom prst="rect"/>
        </p:spPr>
      </p:pic>
      <p:sp>
        <p:nvSpPr>
          <p:cNvPr id="1048680" name="Text 3"/>
          <p:cNvSpPr/>
          <p:nvPr/>
        </p:nvSpPr>
        <p:spPr>
          <a:xfrm>
            <a:off x="9610011" y="2073473"/>
            <a:ext cx="2850713" cy="356235"/>
          </a:xfrm>
          <a:prstGeom prst="rect"/>
          <a:noFill/>
        </p:spPr>
        <p:txBody>
          <a:bodyPr anchor="t" bIns="0" lIns="0" rIns="0" rtlCol="0" tIns="0" wrap="none"/>
          <a:p>
            <a:pPr algn="l" indent="0" marL="0">
              <a:lnSpc>
                <a:spcPts val="2800"/>
              </a:lnSpc>
              <a:buNone/>
            </a:pPr>
            <a:r>
              <a:rPr b="1" dirty="0" sz="2200" lang="en-US">
                <a:solidFill>
                  <a:srgbClr val="272525"/>
                </a:solidFill>
                <a:latin typeface="Barlow Bold" pitchFamily="34" charset="0"/>
                <a:ea typeface="Barlow Bold" pitchFamily="34" charset="-122"/>
                <a:cs typeface="Barlow Bold" pitchFamily="34" charset="-120"/>
              </a:rPr>
              <a:t>Factory Method</a:t>
            </a:r>
            <a:endParaRPr dirty="0" sz="2200" lang="en-US"/>
          </a:p>
        </p:txBody>
      </p:sp>
      <p:sp>
        <p:nvSpPr>
          <p:cNvPr id="1048681" name="Text 4"/>
          <p:cNvSpPr/>
          <p:nvPr/>
        </p:nvSpPr>
        <p:spPr>
          <a:xfrm>
            <a:off x="9610011" y="2559606"/>
            <a:ext cx="4262080" cy="1040130"/>
          </a:xfrm>
          <a:prstGeom prst="rect"/>
          <a:noFill/>
        </p:spPr>
        <p:txBody>
          <a:bodyPr anchor="t" bIns="0" lIns="0" rIns="0" rtlCol="0" tIns="0" wrap="square"/>
          <a:p>
            <a:pPr algn="l" indent="0" marL="0">
              <a:lnSpc>
                <a:spcPts val="2700"/>
              </a:lnSpc>
              <a:buNone/>
            </a:pPr>
            <a:r>
              <a:rPr dirty="0" sz="1700" lang="en-US">
                <a:solidFill>
                  <a:srgbClr val="272525"/>
                </a:solidFill>
                <a:latin typeface="Montserrat" pitchFamily="34" charset="0"/>
                <a:ea typeface="Montserrat" pitchFamily="34" charset="-122"/>
                <a:cs typeface="Montserrat" pitchFamily="34" charset="-120"/>
              </a:rPr>
              <a:t>Defines interface for creating objects but lets subclasses decide which class to instantiate.</a:t>
            </a:r>
            <a:endParaRPr dirty="0" sz="1700" lang="en-US"/>
          </a:p>
        </p:txBody>
      </p:sp>
      <p:pic>
        <p:nvPicPr>
          <p:cNvPr id="2097179" name="Image 2" descr="preencoded.png"/>
          <p:cNvPicPr>
            <a:picLocks noChangeAspect="1"/>
          </p:cNvPicPr>
          <p:nvPr/>
        </p:nvPicPr>
        <p:blipFill>
          <a:blip xmlns:r="http://schemas.openxmlformats.org/officeDocument/2006/relationships" r:embed="rId3"/>
          <a:stretch>
            <a:fillRect/>
          </a:stretch>
        </p:blipFill>
        <p:spPr>
          <a:xfrm>
            <a:off x="5020270" y="2392918"/>
            <a:ext cx="4589740" cy="4589740"/>
          </a:xfrm>
          <a:prstGeom prst="rect"/>
        </p:spPr>
      </p:pic>
      <p:pic>
        <p:nvPicPr>
          <p:cNvPr id="2097180" name="Image 3" descr="preencoded.png"/>
          <p:cNvPicPr>
            <a:picLocks noChangeAspect="1"/>
          </p:cNvPicPr>
          <p:nvPr/>
        </p:nvPicPr>
        <p:blipFill>
          <a:blip xmlns:r="http://schemas.openxmlformats.org/officeDocument/2006/relationships" r:embed="rId4"/>
          <a:stretch>
            <a:fillRect/>
          </a:stretch>
        </p:blipFill>
        <p:spPr>
          <a:xfrm>
            <a:off x="7527905" y="3373219"/>
            <a:ext cx="304681" cy="380762"/>
          </a:xfrm>
          <a:prstGeom prst="rect"/>
        </p:spPr>
      </p:pic>
      <p:sp>
        <p:nvSpPr>
          <p:cNvPr id="1048682" name="Text 5"/>
          <p:cNvSpPr/>
          <p:nvPr/>
        </p:nvSpPr>
        <p:spPr>
          <a:xfrm>
            <a:off x="10043279" y="3924657"/>
            <a:ext cx="2850713" cy="356235"/>
          </a:xfrm>
          <a:prstGeom prst="rect"/>
          <a:noFill/>
        </p:spPr>
        <p:txBody>
          <a:bodyPr anchor="t" bIns="0" lIns="0" rIns="0" rtlCol="0" tIns="0" wrap="none"/>
          <a:p>
            <a:pPr algn="l" indent="0" marL="0">
              <a:lnSpc>
                <a:spcPts val="2800"/>
              </a:lnSpc>
              <a:buNone/>
            </a:pPr>
            <a:r>
              <a:rPr b="1" dirty="0" sz="2200" lang="en-US">
                <a:solidFill>
                  <a:srgbClr val="272525"/>
                </a:solidFill>
                <a:latin typeface="Barlow Bold" pitchFamily="34" charset="0"/>
                <a:ea typeface="Barlow Bold" pitchFamily="34" charset="-122"/>
                <a:cs typeface="Barlow Bold" pitchFamily="34" charset="-120"/>
              </a:rPr>
              <a:t>Observer</a:t>
            </a:r>
            <a:endParaRPr dirty="0" sz="2200" lang="en-US"/>
          </a:p>
        </p:txBody>
      </p:sp>
      <p:sp>
        <p:nvSpPr>
          <p:cNvPr id="1048683" name="Text 6"/>
          <p:cNvSpPr/>
          <p:nvPr/>
        </p:nvSpPr>
        <p:spPr>
          <a:xfrm>
            <a:off x="10043279" y="4410789"/>
            <a:ext cx="3828812" cy="1386840"/>
          </a:xfrm>
          <a:prstGeom prst="rect"/>
          <a:noFill/>
        </p:spPr>
        <p:txBody>
          <a:bodyPr anchor="t" bIns="0" lIns="0" rIns="0" rtlCol="0" tIns="0" wrap="square"/>
          <a:p>
            <a:pPr algn="l" indent="0" marL="0">
              <a:lnSpc>
                <a:spcPts val="2700"/>
              </a:lnSpc>
              <a:buNone/>
            </a:pPr>
            <a:r>
              <a:rPr dirty="0" sz="1700" lang="en-US">
                <a:solidFill>
                  <a:srgbClr val="272525"/>
                </a:solidFill>
                <a:latin typeface="Montserrat" pitchFamily="34" charset="0"/>
                <a:ea typeface="Montserrat" pitchFamily="34" charset="-122"/>
                <a:cs typeface="Montserrat" pitchFamily="34" charset="-120"/>
              </a:rPr>
              <a:t>Defines one-to-many dependencies so when one object changes state, dependents are notified.</a:t>
            </a:r>
            <a:endParaRPr dirty="0" sz="1700" lang="en-US"/>
          </a:p>
        </p:txBody>
      </p:sp>
      <p:pic>
        <p:nvPicPr>
          <p:cNvPr id="2097181" name="Image 4" descr="preencoded.png"/>
          <p:cNvPicPr>
            <a:picLocks noChangeAspect="1"/>
          </p:cNvPicPr>
          <p:nvPr/>
        </p:nvPicPr>
        <p:blipFill>
          <a:blip xmlns:r="http://schemas.openxmlformats.org/officeDocument/2006/relationships" r:embed="rId5"/>
          <a:stretch>
            <a:fillRect/>
          </a:stretch>
        </p:blipFill>
        <p:spPr>
          <a:xfrm>
            <a:off x="5020270" y="2392918"/>
            <a:ext cx="4589740" cy="4589740"/>
          </a:xfrm>
          <a:prstGeom prst="rect"/>
        </p:spPr>
      </p:pic>
      <p:pic>
        <p:nvPicPr>
          <p:cNvPr id="2097182" name="Image 5" descr="preencoded.png"/>
          <p:cNvPicPr>
            <a:picLocks noChangeAspect="1"/>
          </p:cNvPicPr>
          <p:nvPr/>
        </p:nvPicPr>
        <p:blipFill>
          <a:blip xmlns:r="http://schemas.openxmlformats.org/officeDocument/2006/relationships" r:embed="rId6"/>
          <a:stretch>
            <a:fillRect/>
          </a:stretch>
        </p:blipFill>
        <p:spPr>
          <a:xfrm>
            <a:off x="8344555" y="4497288"/>
            <a:ext cx="304681" cy="380762"/>
          </a:xfrm>
          <a:prstGeom prst="rect"/>
        </p:spPr>
      </p:pic>
      <p:sp>
        <p:nvSpPr>
          <p:cNvPr id="1048684" name="Text 7"/>
          <p:cNvSpPr/>
          <p:nvPr/>
        </p:nvSpPr>
        <p:spPr>
          <a:xfrm>
            <a:off x="9610011" y="6122551"/>
            <a:ext cx="2850713" cy="356235"/>
          </a:xfrm>
          <a:prstGeom prst="rect"/>
          <a:noFill/>
        </p:spPr>
        <p:txBody>
          <a:bodyPr anchor="t" bIns="0" lIns="0" rIns="0" rtlCol="0" tIns="0" wrap="none"/>
          <a:p>
            <a:pPr algn="l" indent="0" marL="0">
              <a:lnSpc>
                <a:spcPts val="2800"/>
              </a:lnSpc>
              <a:buNone/>
            </a:pPr>
            <a:r>
              <a:rPr b="1" dirty="0" sz="2200" lang="en-US">
                <a:solidFill>
                  <a:srgbClr val="272525"/>
                </a:solidFill>
                <a:latin typeface="Barlow Bold" pitchFamily="34" charset="0"/>
                <a:ea typeface="Barlow Bold" pitchFamily="34" charset="-122"/>
                <a:cs typeface="Barlow Bold" pitchFamily="34" charset="-120"/>
              </a:rPr>
              <a:t>Adapter</a:t>
            </a:r>
            <a:endParaRPr dirty="0" sz="2200" lang="en-US"/>
          </a:p>
        </p:txBody>
      </p:sp>
      <p:sp>
        <p:nvSpPr>
          <p:cNvPr id="1048685" name="Text 8"/>
          <p:cNvSpPr/>
          <p:nvPr/>
        </p:nvSpPr>
        <p:spPr>
          <a:xfrm>
            <a:off x="9610011" y="6608683"/>
            <a:ext cx="4262080" cy="693420"/>
          </a:xfrm>
          <a:prstGeom prst="rect"/>
          <a:noFill/>
        </p:spPr>
        <p:txBody>
          <a:bodyPr anchor="t" bIns="0" lIns="0" rIns="0" rtlCol="0" tIns="0" wrap="square"/>
          <a:p>
            <a:pPr algn="l" indent="0" marL="0">
              <a:lnSpc>
                <a:spcPts val="2700"/>
              </a:lnSpc>
              <a:buNone/>
            </a:pPr>
            <a:r>
              <a:rPr dirty="0" sz="1700" lang="en-US">
                <a:solidFill>
                  <a:srgbClr val="272525"/>
                </a:solidFill>
                <a:latin typeface="Montserrat" pitchFamily="34" charset="0"/>
                <a:ea typeface="Montserrat" pitchFamily="34" charset="-122"/>
                <a:cs typeface="Montserrat" pitchFamily="34" charset="-120"/>
              </a:rPr>
              <a:t>Allows incompatible interfaces to work together by wrapping an object.</a:t>
            </a:r>
            <a:endParaRPr dirty="0" sz="1700" lang="en-US"/>
          </a:p>
        </p:txBody>
      </p:sp>
      <p:pic>
        <p:nvPicPr>
          <p:cNvPr id="2097183" name="Image 6" descr="preencoded.png"/>
          <p:cNvPicPr>
            <a:picLocks noChangeAspect="1"/>
          </p:cNvPicPr>
          <p:nvPr/>
        </p:nvPicPr>
        <p:blipFill>
          <a:blip xmlns:r="http://schemas.openxmlformats.org/officeDocument/2006/relationships" r:embed="rId7"/>
          <a:stretch>
            <a:fillRect/>
          </a:stretch>
        </p:blipFill>
        <p:spPr>
          <a:xfrm>
            <a:off x="5020270" y="2392918"/>
            <a:ext cx="4589740" cy="4589740"/>
          </a:xfrm>
          <a:prstGeom prst="rect"/>
        </p:spPr>
      </p:pic>
      <p:pic>
        <p:nvPicPr>
          <p:cNvPr id="2097184" name="Image 7" descr="preencoded.png"/>
          <p:cNvPicPr>
            <a:picLocks noChangeAspect="1"/>
          </p:cNvPicPr>
          <p:nvPr/>
        </p:nvPicPr>
        <p:blipFill>
          <a:blip xmlns:r="http://schemas.openxmlformats.org/officeDocument/2006/relationships" r:embed="rId8"/>
          <a:stretch>
            <a:fillRect/>
          </a:stretch>
        </p:blipFill>
        <p:spPr>
          <a:xfrm>
            <a:off x="7527905" y="5621357"/>
            <a:ext cx="304681" cy="380762"/>
          </a:xfrm>
          <a:prstGeom prst="rect"/>
        </p:spPr>
      </p:pic>
      <p:sp>
        <p:nvSpPr>
          <p:cNvPr id="1048686" name="Text 9"/>
          <p:cNvSpPr/>
          <p:nvPr/>
        </p:nvSpPr>
        <p:spPr>
          <a:xfrm>
            <a:off x="2169557" y="5399723"/>
            <a:ext cx="2850713" cy="356235"/>
          </a:xfrm>
          <a:prstGeom prst="rect"/>
          <a:noFill/>
        </p:spPr>
        <p:txBody>
          <a:bodyPr anchor="t" bIns="0" lIns="0" rIns="0" rtlCol="0" tIns="0" wrap="none"/>
          <a:p>
            <a:pPr algn="r" indent="0" marL="0">
              <a:lnSpc>
                <a:spcPts val="2800"/>
              </a:lnSpc>
              <a:buNone/>
            </a:pPr>
            <a:r>
              <a:rPr b="1" dirty="0" sz="2200" lang="en-US">
                <a:solidFill>
                  <a:srgbClr val="272525"/>
                </a:solidFill>
                <a:latin typeface="Barlow Bold" pitchFamily="34" charset="0"/>
                <a:ea typeface="Barlow Bold" pitchFamily="34" charset="-122"/>
                <a:cs typeface="Barlow Bold" pitchFamily="34" charset="-120"/>
              </a:rPr>
              <a:t>Strategy</a:t>
            </a:r>
            <a:endParaRPr dirty="0" sz="2200" lang="en-US"/>
          </a:p>
        </p:txBody>
      </p:sp>
      <p:sp>
        <p:nvSpPr>
          <p:cNvPr id="1048687" name="Text 10"/>
          <p:cNvSpPr/>
          <p:nvPr/>
        </p:nvSpPr>
        <p:spPr>
          <a:xfrm>
            <a:off x="758309" y="5885855"/>
            <a:ext cx="4261961" cy="1040130"/>
          </a:xfrm>
          <a:prstGeom prst="rect"/>
          <a:noFill/>
        </p:spPr>
        <p:txBody>
          <a:bodyPr anchor="t" bIns="0" lIns="0" rIns="0" rtlCol="0" tIns="0" wrap="square"/>
          <a:p>
            <a:pPr algn="r" indent="0" marL="0">
              <a:lnSpc>
                <a:spcPts val="2700"/>
              </a:lnSpc>
              <a:buNone/>
            </a:pPr>
            <a:r>
              <a:rPr dirty="0" sz="1700" lang="en-US">
                <a:solidFill>
                  <a:srgbClr val="272525"/>
                </a:solidFill>
                <a:latin typeface="Montserrat" pitchFamily="34" charset="0"/>
                <a:ea typeface="Montserrat" pitchFamily="34" charset="-122"/>
                <a:cs typeface="Montserrat" pitchFamily="34" charset="-120"/>
              </a:rPr>
              <a:t>Defines family of algorithms, encapsulates each one, making them interchangeable.</a:t>
            </a:r>
            <a:endParaRPr dirty="0" sz="1700" lang="en-US"/>
          </a:p>
        </p:txBody>
      </p:sp>
      <p:pic>
        <p:nvPicPr>
          <p:cNvPr id="2097185" name="Image 8" descr="preencoded.png"/>
          <p:cNvPicPr>
            <a:picLocks noChangeAspect="1"/>
          </p:cNvPicPr>
          <p:nvPr/>
        </p:nvPicPr>
        <p:blipFill>
          <a:blip xmlns:r="http://schemas.openxmlformats.org/officeDocument/2006/relationships" r:embed="rId9"/>
          <a:stretch>
            <a:fillRect/>
          </a:stretch>
        </p:blipFill>
        <p:spPr>
          <a:xfrm>
            <a:off x="5020270" y="2392918"/>
            <a:ext cx="4589740" cy="4589740"/>
          </a:xfrm>
          <a:prstGeom prst="rect"/>
        </p:spPr>
      </p:pic>
      <p:pic>
        <p:nvPicPr>
          <p:cNvPr id="2097186" name="Image 9" descr="preencoded.png"/>
          <p:cNvPicPr>
            <a:picLocks noChangeAspect="1"/>
          </p:cNvPicPr>
          <p:nvPr/>
        </p:nvPicPr>
        <p:blipFill>
          <a:blip xmlns:r="http://schemas.openxmlformats.org/officeDocument/2006/relationships" r:embed="rId10"/>
          <a:stretch>
            <a:fillRect/>
          </a:stretch>
        </p:blipFill>
        <p:spPr>
          <a:xfrm>
            <a:off x="6206550" y="5192018"/>
            <a:ext cx="304681" cy="380762"/>
          </a:xfrm>
          <a:prstGeom prst="rect"/>
        </p:spPr>
      </p:pic>
      <p:pic>
        <p:nvPicPr>
          <p:cNvPr id="2097204" name=""/>
          <p:cNvPicPr>
            <a:picLocks/>
          </p:cNvPicPr>
          <p:nvPr/>
        </p:nvPicPr>
        <p:blipFill>
          <a:blip xmlns:r="http://schemas.openxmlformats.org/officeDocument/2006/relationships" r:embed="rId11"/>
          <a:stretch>
            <a:fillRect/>
          </a:stretch>
        </p:blipFill>
        <p:spPr>
          <a:xfrm rot="0">
            <a:off x="6431518" y="295988"/>
            <a:ext cx="8746330" cy="8229600"/>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47" name=""/>
        <p:cNvGrpSpPr/>
        <p:nvPr/>
      </p:nvGrpSpPr>
      <p:grpSpPr>
        <a:xfrm>
          <a:off x="0" y="0"/>
          <a:ext cx="0" cy="0"/>
          <a:chOff x="0" y="0"/>
          <a:chExt cx="0" cy="0"/>
        </a:xfrm>
      </p:grpSpPr>
      <p:pic>
        <p:nvPicPr>
          <p:cNvPr id="2097189" name="Image 0" descr="preencoded.png"/>
          <p:cNvPicPr>
            <a:picLocks noChangeAspect="1"/>
          </p:cNvPicPr>
          <p:nvPr/>
        </p:nvPicPr>
        <p:blipFill>
          <a:blip xmlns:r="http://schemas.openxmlformats.org/officeDocument/2006/relationships" r:embed="rId1"/>
          <a:stretch>
            <a:fillRect/>
          </a:stretch>
        </p:blipFill>
        <p:spPr>
          <a:xfrm>
            <a:off x="9144000" y="0"/>
            <a:ext cx="5486400" cy="8231505"/>
          </a:xfrm>
          <a:prstGeom prst="rect"/>
        </p:spPr>
      </p:pic>
      <p:sp>
        <p:nvSpPr>
          <p:cNvPr id="1048692" name="Text 0"/>
          <p:cNvSpPr/>
          <p:nvPr/>
        </p:nvSpPr>
        <p:spPr>
          <a:xfrm>
            <a:off x="703540" y="552807"/>
            <a:ext cx="7736919" cy="1322308"/>
          </a:xfrm>
          <a:prstGeom prst="rect"/>
          <a:noFill/>
        </p:spPr>
        <p:txBody>
          <a:bodyPr anchor="t" bIns="0" lIns="0" rIns="0" rtlCol="0" tIns="0" wrap="square"/>
          <a:p>
            <a:pPr algn="l" indent="0" marL="0">
              <a:lnSpc>
                <a:spcPts val="5200"/>
              </a:lnSpc>
              <a:buNone/>
            </a:pPr>
            <a:r>
              <a:rPr b="1" dirty="0" sz="4150" lang="en-US">
                <a:solidFill>
                  <a:srgbClr val="7068F4"/>
                </a:solidFill>
                <a:latin typeface="Barlow Bold" pitchFamily="34" charset="0"/>
                <a:ea typeface="Barlow Bold" pitchFamily="34" charset="-122"/>
                <a:cs typeface="Barlow Bold" pitchFamily="34" charset="-120"/>
              </a:rPr>
              <a:t>Requirement Engineering for Mobile Apps</a:t>
            </a:r>
            <a:endParaRPr dirty="0" sz="4150" lang="en-US"/>
          </a:p>
        </p:txBody>
      </p:sp>
      <p:sp>
        <p:nvSpPr>
          <p:cNvPr id="1048693" name="Shape 1"/>
          <p:cNvSpPr/>
          <p:nvPr/>
        </p:nvSpPr>
        <p:spPr>
          <a:xfrm>
            <a:off x="703540" y="2176582"/>
            <a:ext cx="150733" cy="1094184"/>
          </a:xfrm>
          <a:prstGeom prst="roundRect">
            <a:avLst>
              <a:gd name="adj" fmla="val 120030"/>
            </a:avLst>
          </a:prstGeom>
          <a:solidFill>
            <a:srgbClr val="EEEFF5"/>
          </a:solidFill>
          <a:effectLst>
            <a:outerShdw algn="bl" blurRad="49530" dir="13500000" dist="24130" kx="0" ky="0" rotWithShape="0" sx="100000" sy="100000">
              <a:srgbClr val="FFFFFF">
                <a:alpha val="70000"/>
              </a:srgbClr>
            </a:outerShdw>
          </a:effectLst>
        </p:spPr>
      </p:sp>
      <p:sp>
        <p:nvSpPr>
          <p:cNvPr id="1048694" name="Text 2"/>
          <p:cNvSpPr/>
          <p:nvPr/>
        </p:nvSpPr>
        <p:spPr>
          <a:xfrm>
            <a:off x="1155740" y="2176582"/>
            <a:ext cx="2764274" cy="330637"/>
          </a:xfrm>
          <a:prstGeom prst="rect"/>
          <a:noFill/>
        </p:spPr>
        <p:txBody>
          <a:bodyPr anchor="t" bIns="0" lIns="0" rIns="0" rtlCol="0" tIns="0" wrap="none"/>
          <a:p>
            <a:pPr algn="l" indent="0" marL="0">
              <a:lnSpc>
                <a:spcPts val="2600"/>
              </a:lnSpc>
              <a:buNone/>
            </a:pPr>
            <a:r>
              <a:rPr b="1" dirty="0" sz="2050" lang="en-US">
                <a:solidFill>
                  <a:srgbClr val="272525"/>
                </a:solidFill>
                <a:latin typeface="Barlow Bold" pitchFamily="34" charset="0"/>
                <a:ea typeface="Barlow Bold" pitchFamily="34" charset="-122"/>
                <a:cs typeface="Barlow Bold" pitchFamily="34" charset="-120"/>
              </a:rPr>
              <a:t>Requirement Elicitation</a:t>
            </a:r>
            <a:endParaRPr dirty="0" sz="2050" lang="en-US"/>
          </a:p>
        </p:txBody>
      </p:sp>
      <p:sp>
        <p:nvSpPr>
          <p:cNvPr id="1048695" name="Text 3"/>
          <p:cNvSpPr/>
          <p:nvPr/>
        </p:nvSpPr>
        <p:spPr>
          <a:xfrm>
            <a:off x="1155740" y="2627828"/>
            <a:ext cx="7284720" cy="642938"/>
          </a:xfrm>
          <a:prstGeom prst="rect"/>
          <a:noFill/>
        </p:spPr>
        <p:txBody>
          <a:bodyPr anchor="t" bIns="0" lIns="0" rIns="0" rtlCol="0" tIns="0" wrap="square"/>
          <a:p>
            <a:pPr algn="l" indent="0" marL="0">
              <a:lnSpc>
                <a:spcPts val="2500"/>
              </a:lnSpc>
              <a:buNone/>
            </a:pPr>
            <a:r>
              <a:rPr dirty="0" sz="1550" lang="en-US">
                <a:solidFill>
                  <a:srgbClr val="272525"/>
                </a:solidFill>
                <a:latin typeface="Montserrat" pitchFamily="34" charset="0"/>
                <a:ea typeface="Montserrat" pitchFamily="34" charset="-122"/>
                <a:cs typeface="Montserrat" pitchFamily="34" charset="-120"/>
              </a:rPr>
              <a:t>Gather information from users and stakeholders through interviews, surveys, focus groups, observation, and user stories.</a:t>
            </a:r>
            <a:endParaRPr dirty="0" sz="1550" lang="en-US"/>
          </a:p>
        </p:txBody>
      </p:sp>
      <p:sp>
        <p:nvSpPr>
          <p:cNvPr id="1048696" name="Shape 4"/>
          <p:cNvSpPr/>
          <p:nvPr/>
        </p:nvSpPr>
        <p:spPr>
          <a:xfrm>
            <a:off x="1005007" y="3471743"/>
            <a:ext cx="150733" cy="1094184"/>
          </a:xfrm>
          <a:prstGeom prst="roundRect">
            <a:avLst>
              <a:gd name="adj" fmla="val 120030"/>
            </a:avLst>
          </a:prstGeom>
          <a:solidFill>
            <a:srgbClr val="EEEFF5"/>
          </a:solidFill>
          <a:effectLst>
            <a:outerShdw algn="bl" blurRad="49530" dir="13500000" dist="24130" kx="0" ky="0" rotWithShape="0" sx="100000" sy="100000">
              <a:srgbClr val="FFFFFF">
                <a:alpha val="70000"/>
              </a:srgbClr>
            </a:outerShdw>
          </a:effectLst>
        </p:spPr>
      </p:sp>
      <p:sp>
        <p:nvSpPr>
          <p:cNvPr id="1048697" name="Text 5"/>
          <p:cNvSpPr/>
          <p:nvPr/>
        </p:nvSpPr>
        <p:spPr>
          <a:xfrm>
            <a:off x="1457206" y="3471743"/>
            <a:ext cx="2644973" cy="330637"/>
          </a:xfrm>
          <a:prstGeom prst="rect"/>
          <a:noFill/>
        </p:spPr>
        <p:txBody>
          <a:bodyPr anchor="t" bIns="0" lIns="0" rIns="0" rtlCol="0" tIns="0" wrap="none"/>
          <a:p>
            <a:pPr algn="l" indent="0" marL="0">
              <a:lnSpc>
                <a:spcPts val="2600"/>
              </a:lnSpc>
              <a:buNone/>
            </a:pPr>
            <a:r>
              <a:rPr b="1" dirty="0" sz="2050" lang="en-US">
                <a:solidFill>
                  <a:srgbClr val="272525"/>
                </a:solidFill>
                <a:latin typeface="Barlow Bold" pitchFamily="34" charset="0"/>
                <a:ea typeface="Barlow Bold" pitchFamily="34" charset="-122"/>
                <a:cs typeface="Barlow Bold" pitchFamily="34" charset="-120"/>
              </a:rPr>
              <a:t>Requirement Analysis</a:t>
            </a:r>
            <a:endParaRPr dirty="0" sz="2050" lang="en-US"/>
          </a:p>
        </p:txBody>
      </p:sp>
      <p:sp>
        <p:nvSpPr>
          <p:cNvPr id="1048698" name="Text 6"/>
          <p:cNvSpPr/>
          <p:nvPr/>
        </p:nvSpPr>
        <p:spPr>
          <a:xfrm>
            <a:off x="1457206" y="3922990"/>
            <a:ext cx="6983254" cy="642938"/>
          </a:xfrm>
          <a:prstGeom prst="rect"/>
          <a:noFill/>
        </p:spPr>
        <p:txBody>
          <a:bodyPr anchor="t" bIns="0" lIns="0" rIns="0" rtlCol="0" tIns="0" wrap="square"/>
          <a:p>
            <a:pPr algn="l" indent="0" marL="0">
              <a:lnSpc>
                <a:spcPts val="2500"/>
              </a:lnSpc>
              <a:buNone/>
            </a:pPr>
            <a:r>
              <a:rPr dirty="0" sz="1550" lang="en-US">
                <a:solidFill>
                  <a:srgbClr val="272525"/>
                </a:solidFill>
                <a:latin typeface="Montserrat" pitchFamily="34" charset="0"/>
                <a:ea typeface="Montserrat" pitchFamily="34" charset="-122"/>
                <a:cs typeface="Montserrat" pitchFamily="34" charset="-120"/>
              </a:rPr>
              <a:t>Examine and refine collected requirements, categorizing them into functional, non-functional, and domain-specific needs.</a:t>
            </a:r>
            <a:endParaRPr dirty="0" sz="1550" lang="en-US"/>
          </a:p>
        </p:txBody>
      </p:sp>
      <p:sp>
        <p:nvSpPr>
          <p:cNvPr id="1048699" name="Shape 7"/>
          <p:cNvSpPr/>
          <p:nvPr/>
        </p:nvSpPr>
        <p:spPr>
          <a:xfrm>
            <a:off x="1306592" y="4766905"/>
            <a:ext cx="150733" cy="1094184"/>
          </a:xfrm>
          <a:prstGeom prst="roundRect">
            <a:avLst>
              <a:gd name="adj" fmla="val 120030"/>
            </a:avLst>
          </a:prstGeom>
          <a:solidFill>
            <a:srgbClr val="EEEFF5"/>
          </a:solidFill>
          <a:effectLst>
            <a:outerShdw algn="bl" blurRad="49530" dir="13500000" dist="24130" kx="0" ky="0" rotWithShape="0" sx="100000" sy="100000">
              <a:srgbClr val="FFFFFF">
                <a:alpha val="70000"/>
              </a:srgbClr>
            </a:outerShdw>
          </a:effectLst>
        </p:spPr>
      </p:sp>
      <p:sp>
        <p:nvSpPr>
          <p:cNvPr id="1048700" name="Text 8"/>
          <p:cNvSpPr/>
          <p:nvPr/>
        </p:nvSpPr>
        <p:spPr>
          <a:xfrm>
            <a:off x="1758791" y="4766905"/>
            <a:ext cx="3140273" cy="330637"/>
          </a:xfrm>
          <a:prstGeom prst="rect"/>
          <a:noFill/>
        </p:spPr>
        <p:txBody>
          <a:bodyPr anchor="t" bIns="0" lIns="0" rIns="0" rtlCol="0" tIns="0" wrap="none"/>
          <a:p>
            <a:pPr algn="l" indent="0" marL="0">
              <a:lnSpc>
                <a:spcPts val="2600"/>
              </a:lnSpc>
              <a:buNone/>
            </a:pPr>
            <a:r>
              <a:rPr b="1" dirty="0" sz="2050" lang="en-US">
                <a:solidFill>
                  <a:srgbClr val="272525"/>
                </a:solidFill>
                <a:latin typeface="Barlow Bold" pitchFamily="34" charset="0"/>
                <a:ea typeface="Barlow Bold" pitchFamily="34" charset="-122"/>
                <a:cs typeface="Barlow Bold" pitchFamily="34" charset="-120"/>
              </a:rPr>
              <a:t>Requirement Specification</a:t>
            </a:r>
            <a:endParaRPr dirty="0" sz="2050" lang="en-US"/>
          </a:p>
        </p:txBody>
      </p:sp>
      <p:sp>
        <p:nvSpPr>
          <p:cNvPr id="1048701" name="Text 9"/>
          <p:cNvSpPr/>
          <p:nvPr/>
        </p:nvSpPr>
        <p:spPr>
          <a:xfrm>
            <a:off x="1758791" y="5218152"/>
            <a:ext cx="6681668" cy="642938"/>
          </a:xfrm>
          <a:prstGeom prst="rect"/>
          <a:noFill/>
        </p:spPr>
        <p:txBody>
          <a:bodyPr anchor="t" bIns="0" lIns="0" rIns="0" rtlCol="0" tIns="0" wrap="square"/>
          <a:p>
            <a:pPr algn="l" indent="0" marL="0">
              <a:lnSpc>
                <a:spcPts val="2500"/>
              </a:lnSpc>
              <a:buNone/>
            </a:pPr>
            <a:r>
              <a:rPr dirty="0" sz="1550" lang="en-US">
                <a:solidFill>
                  <a:srgbClr val="272525"/>
                </a:solidFill>
                <a:latin typeface="Montserrat" pitchFamily="34" charset="0"/>
                <a:ea typeface="Montserrat" pitchFamily="34" charset="-122"/>
                <a:cs typeface="Montserrat" pitchFamily="34" charset="-120"/>
              </a:rPr>
              <a:t>Document requirements formally using tools like JIRA, Trello, Confluence, and Lucidchart for clear visualization.</a:t>
            </a:r>
            <a:endParaRPr dirty="0" sz="1550" lang="en-US"/>
          </a:p>
        </p:txBody>
      </p:sp>
      <p:sp>
        <p:nvSpPr>
          <p:cNvPr id="1048702" name="Shape 10"/>
          <p:cNvSpPr/>
          <p:nvPr/>
        </p:nvSpPr>
        <p:spPr>
          <a:xfrm>
            <a:off x="1608058" y="6062067"/>
            <a:ext cx="150733" cy="1415653"/>
          </a:xfrm>
          <a:prstGeom prst="roundRect">
            <a:avLst>
              <a:gd name="adj" fmla="val 120030"/>
            </a:avLst>
          </a:prstGeom>
          <a:solidFill>
            <a:srgbClr val="EEEFF5"/>
          </a:solidFill>
          <a:effectLst>
            <a:outerShdw algn="bl" blurRad="49530" dir="13500000" dist="24130" kx="0" ky="0" rotWithShape="0" sx="100000" sy="100000">
              <a:srgbClr val="FFFFFF">
                <a:alpha val="70000"/>
              </a:srgbClr>
            </a:outerShdw>
          </a:effectLst>
        </p:spPr>
      </p:sp>
      <p:sp>
        <p:nvSpPr>
          <p:cNvPr id="1048703" name="Text 11"/>
          <p:cNvSpPr/>
          <p:nvPr/>
        </p:nvSpPr>
        <p:spPr>
          <a:xfrm>
            <a:off x="2060257" y="6062067"/>
            <a:ext cx="2737723" cy="330637"/>
          </a:xfrm>
          <a:prstGeom prst="rect"/>
          <a:noFill/>
        </p:spPr>
        <p:txBody>
          <a:bodyPr anchor="t" bIns="0" lIns="0" rIns="0" rtlCol="0" tIns="0" wrap="none"/>
          <a:p>
            <a:pPr algn="l" indent="0" marL="0">
              <a:lnSpc>
                <a:spcPts val="2600"/>
              </a:lnSpc>
              <a:buNone/>
            </a:pPr>
            <a:r>
              <a:rPr b="1" dirty="0" sz="2050" lang="en-US">
                <a:solidFill>
                  <a:srgbClr val="272525"/>
                </a:solidFill>
                <a:latin typeface="Barlow Bold" pitchFamily="34" charset="0"/>
                <a:ea typeface="Barlow Bold" pitchFamily="34" charset="-122"/>
                <a:cs typeface="Barlow Bold" pitchFamily="34" charset="-120"/>
              </a:rPr>
              <a:t>Requirement Validation</a:t>
            </a:r>
            <a:endParaRPr dirty="0" sz="2050" lang="en-US"/>
          </a:p>
        </p:txBody>
      </p:sp>
      <p:sp>
        <p:nvSpPr>
          <p:cNvPr id="1048704" name="Text 12"/>
          <p:cNvSpPr/>
          <p:nvPr/>
        </p:nvSpPr>
        <p:spPr>
          <a:xfrm>
            <a:off x="2060257" y="6513314"/>
            <a:ext cx="6380202" cy="964406"/>
          </a:xfrm>
          <a:prstGeom prst="rect"/>
          <a:noFill/>
        </p:spPr>
        <p:txBody>
          <a:bodyPr anchor="t" bIns="0" lIns="0" rIns="0" rtlCol="0" tIns="0" wrap="square"/>
          <a:p>
            <a:pPr algn="l" indent="0" marL="0">
              <a:lnSpc>
                <a:spcPts val="2500"/>
              </a:lnSpc>
              <a:buNone/>
            </a:pPr>
            <a:r>
              <a:rPr dirty="0" sz="1550" lang="en-US">
                <a:solidFill>
                  <a:srgbClr val="272525"/>
                </a:solidFill>
                <a:latin typeface="Montserrat" pitchFamily="34" charset="0"/>
                <a:ea typeface="Montserrat" pitchFamily="34" charset="-122"/>
                <a:cs typeface="Montserrat" pitchFamily="34" charset="-120"/>
              </a:rPr>
              <a:t>Ensure requirements meet stakeholder needs through validation and verification processes, addressing challenges like ambiguity and changing requirements.</a:t>
            </a:r>
            <a:endParaRPr dirty="0" sz="1550"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51" name=""/>
        <p:cNvGrpSpPr/>
        <p:nvPr/>
      </p:nvGrpSpPr>
      <p:grpSpPr>
        <a:xfrm>
          <a:off x="0" y="0"/>
          <a:ext cx="0" cy="0"/>
          <a:chOff x="0" y="0"/>
          <a:chExt cx="0" cy="0"/>
        </a:xfrm>
      </p:grpSpPr>
      <p:pic>
        <p:nvPicPr>
          <p:cNvPr id="2097192" name="Image 0" descr="preencoded.png"/>
          <p:cNvPicPr>
            <a:picLocks noChangeAspect="1"/>
          </p:cNvPicPr>
          <p:nvPr/>
        </p:nvPicPr>
        <p:blipFill>
          <a:blip xmlns:r="http://schemas.openxmlformats.org/officeDocument/2006/relationships" r:embed="rId1"/>
          <a:stretch>
            <a:fillRect/>
          </a:stretch>
        </p:blipFill>
        <p:spPr>
          <a:xfrm>
            <a:off x="0" y="0"/>
            <a:ext cx="14630400" cy="2485430"/>
          </a:xfrm>
          <a:prstGeom prst="rect"/>
        </p:spPr>
      </p:pic>
      <p:sp>
        <p:nvSpPr>
          <p:cNvPr id="1048709" name="Text 0"/>
          <p:cNvSpPr/>
          <p:nvPr/>
        </p:nvSpPr>
        <p:spPr>
          <a:xfrm>
            <a:off x="695920" y="3157657"/>
            <a:ext cx="8768715" cy="654010"/>
          </a:xfrm>
          <a:prstGeom prst="rect"/>
          <a:noFill/>
        </p:spPr>
        <p:txBody>
          <a:bodyPr anchor="t" bIns="0" lIns="0" rIns="0" rtlCol="0" tIns="0" wrap="none"/>
          <a:p>
            <a:pPr algn="l" indent="0" marL="0">
              <a:lnSpc>
                <a:spcPts val="5150"/>
              </a:lnSpc>
              <a:buNone/>
            </a:pPr>
            <a:r>
              <a:rPr b="1" dirty="0" sz="4100" lang="en-US">
                <a:solidFill>
                  <a:srgbClr val="7068F4"/>
                </a:solidFill>
                <a:latin typeface="Barlow Bold" pitchFamily="34" charset="0"/>
                <a:ea typeface="Barlow Bold" pitchFamily="34" charset="-122"/>
                <a:cs typeface="Barlow Bold" pitchFamily="34" charset="-120"/>
              </a:rPr>
              <a:t>Mobile App Development Cost Factors</a:t>
            </a:r>
            <a:endParaRPr dirty="0" sz="4100" lang="en-US"/>
          </a:p>
        </p:txBody>
      </p:sp>
      <p:sp>
        <p:nvSpPr>
          <p:cNvPr id="1048710" name="Shape 1"/>
          <p:cNvSpPr/>
          <p:nvPr/>
        </p:nvSpPr>
        <p:spPr>
          <a:xfrm>
            <a:off x="695920" y="4333518"/>
            <a:ext cx="447318" cy="447318"/>
          </a:xfrm>
          <a:prstGeom prst="roundRect">
            <a:avLst>
              <a:gd name="adj" fmla="val 40007"/>
            </a:avLst>
          </a:prstGeom>
          <a:solidFill>
            <a:srgbClr val="EEEFF5"/>
          </a:solidFill>
          <a:effectLst>
            <a:outerShdw algn="bl" blurRad="49530" dir="13500000" dist="24130" kx="0" ky="0" rotWithShape="0" sx="100000" sy="100000">
              <a:srgbClr val="FFFFFF">
                <a:alpha val="70000"/>
              </a:srgbClr>
            </a:outerShdw>
          </a:effectLst>
        </p:spPr>
      </p:sp>
      <p:pic>
        <p:nvPicPr>
          <p:cNvPr id="2097193" name="Image 1" descr="preencoded.png"/>
          <p:cNvPicPr>
            <a:picLocks noChangeAspect="1"/>
          </p:cNvPicPr>
          <p:nvPr/>
        </p:nvPicPr>
        <p:blipFill>
          <a:blip xmlns:r="http://schemas.openxmlformats.org/officeDocument/2006/relationships" r:embed="rId2"/>
          <a:stretch>
            <a:fillRect/>
          </a:stretch>
        </p:blipFill>
        <p:spPr>
          <a:xfrm>
            <a:off x="762595" y="4360902"/>
            <a:ext cx="313849" cy="392430"/>
          </a:xfrm>
          <a:prstGeom prst="rect"/>
        </p:spPr>
      </p:pic>
      <p:sp>
        <p:nvSpPr>
          <p:cNvPr id="1048711" name="Text 2"/>
          <p:cNvSpPr/>
          <p:nvPr/>
        </p:nvSpPr>
        <p:spPr>
          <a:xfrm>
            <a:off x="1342073" y="4333518"/>
            <a:ext cx="2616279" cy="326946"/>
          </a:xfrm>
          <a:prstGeom prst="rect"/>
          <a:noFill/>
        </p:spPr>
        <p:txBody>
          <a:bodyPr anchor="t" bIns="0" lIns="0" rIns="0" rtlCol="0" tIns="0" wrap="none"/>
          <a:p>
            <a:pPr algn="l" indent="0" marL="0">
              <a:lnSpc>
                <a:spcPts val="2550"/>
              </a:lnSpc>
              <a:buNone/>
            </a:pPr>
            <a:r>
              <a:rPr b="1" dirty="0" sz="2050" lang="en-US">
                <a:solidFill>
                  <a:srgbClr val="272525"/>
                </a:solidFill>
                <a:latin typeface="Barlow Bold" pitchFamily="34" charset="0"/>
                <a:ea typeface="Barlow Bold" pitchFamily="34" charset="-122"/>
                <a:cs typeface="Barlow Bold" pitchFamily="34" charset="-120"/>
              </a:rPr>
              <a:t>Scope and Features</a:t>
            </a:r>
            <a:endParaRPr dirty="0" sz="2050" lang="en-US"/>
          </a:p>
        </p:txBody>
      </p:sp>
      <p:sp>
        <p:nvSpPr>
          <p:cNvPr id="1048712" name="Text 3"/>
          <p:cNvSpPr/>
          <p:nvPr/>
        </p:nvSpPr>
        <p:spPr>
          <a:xfrm>
            <a:off x="1342073" y="4779764"/>
            <a:ext cx="5873710" cy="954405"/>
          </a:xfrm>
          <a:prstGeom prst="rect"/>
          <a:noFill/>
        </p:spPr>
        <p:txBody>
          <a:bodyPr anchor="t" bIns="0" lIns="0" rIns="0" rtlCol="0" tIns="0" wrap="square"/>
          <a:p>
            <a:pPr algn="l" indent="0" marL="0">
              <a:lnSpc>
                <a:spcPts val="2500"/>
              </a:lnSpc>
              <a:buNone/>
            </a:pPr>
            <a:r>
              <a:rPr dirty="0" sz="1550" lang="en-US">
                <a:solidFill>
                  <a:srgbClr val="272525"/>
                </a:solidFill>
                <a:latin typeface="Montserrat" pitchFamily="34" charset="0"/>
                <a:ea typeface="Montserrat" pitchFamily="34" charset="-122"/>
                <a:cs typeface="Montserrat" pitchFamily="34" charset="-120"/>
              </a:rPr>
              <a:t>Authentication, notifications, API integrations, payment gateways, geolocation, messaging, admin dashboards, and AI/ML features all increase development costs.</a:t>
            </a:r>
            <a:endParaRPr dirty="0" sz="1550" lang="en-US"/>
          </a:p>
        </p:txBody>
      </p:sp>
      <p:sp>
        <p:nvSpPr>
          <p:cNvPr id="1048713" name="Shape 4"/>
          <p:cNvSpPr/>
          <p:nvPr/>
        </p:nvSpPr>
        <p:spPr>
          <a:xfrm>
            <a:off x="7414617" y="4333518"/>
            <a:ext cx="447318" cy="447318"/>
          </a:xfrm>
          <a:prstGeom prst="roundRect">
            <a:avLst>
              <a:gd name="adj" fmla="val 40007"/>
            </a:avLst>
          </a:prstGeom>
          <a:solidFill>
            <a:srgbClr val="EEEFF5"/>
          </a:solidFill>
          <a:effectLst>
            <a:outerShdw algn="bl" blurRad="49530" dir="13500000" dist="24130" kx="0" ky="0" rotWithShape="0" sx="100000" sy="100000">
              <a:srgbClr val="FFFFFF">
                <a:alpha val="70000"/>
              </a:srgbClr>
            </a:outerShdw>
          </a:effectLst>
        </p:spPr>
      </p:sp>
      <p:pic>
        <p:nvPicPr>
          <p:cNvPr id="2097194" name="Image 2" descr="preencoded.png"/>
          <p:cNvPicPr>
            <a:picLocks noChangeAspect="1"/>
          </p:cNvPicPr>
          <p:nvPr/>
        </p:nvPicPr>
        <p:blipFill>
          <a:blip xmlns:r="http://schemas.openxmlformats.org/officeDocument/2006/relationships" r:embed="rId3"/>
          <a:stretch>
            <a:fillRect/>
          </a:stretch>
        </p:blipFill>
        <p:spPr>
          <a:xfrm>
            <a:off x="7481292" y="4360902"/>
            <a:ext cx="313849" cy="392430"/>
          </a:xfrm>
          <a:prstGeom prst="rect"/>
        </p:spPr>
      </p:pic>
      <p:sp>
        <p:nvSpPr>
          <p:cNvPr id="1048714" name="Text 5"/>
          <p:cNvSpPr/>
          <p:nvPr/>
        </p:nvSpPr>
        <p:spPr>
          <a:xfrm>
            <a:off x="8060769" y="4333518"/>
            <a:ext cx="2616279" cy="326946"/>
          </a:xfrm>
          <a:prstGeom prst="rect"/>
          <a:noFill/>
        </p:spPr>
        <p:txBody>
          <a:bodyPr anchor="t" bIns="0" lIns="0" rIns="0" rtlCol="0" tIns="0" wrap="none"/>
          <a:p>
            <a:pPr algn="l" indent="0" marL="0">
              <a:lnSpc>
                <a:spcPts val="2550"/>
              </a:lnSpc>
              <a:buNone/>
            </a:pPr>
            <a:r>
              <a:rPr b="1" dirty="0" sz="2050" lang="en-US">
                <a:solidFill>
                  <a:srgbClr val="272525"/>
                </a:solidFill>
                <a:latin typeface="Barlow Bold" pitchFamily="34" charset="0"/>
                <a:ea typeface="Barlow Bold" pitchFamily="34" charset="-122"/>
                <a:cs typeface="Barlow Bold" pitchFamily="34" charset="-120"/>
              </a:rPr>
              <a:t>Platform Selection</a:t>
            </a:r>
            <a:endParaRPr dirty="0" sz="2050" lang="en-US"/>
          </a:p>
        </p:txBody>
      </p:sp>
      <p:sp>
        <p:nvSpPr>
          <p:cNvPr id="1048715" name="Text 6"/>
          <p:cNvSpPr/>
          <p:nvPr/>
        </p:nvSpPr>
        <p:spPr>
          <a:xfrm>
            <a:off x="8060769" y="4779764"/>
            <a:ext cx="5873710" cy="954405"/>
          </a:xfrm>
          <a:prstGeom prst="rect"/>
          <a:noFill/>
        </p:spPr>
        <p:txBody>
          <a:bodyPr anchor="t" bIns="0" lIns="0" rIns="0" rtlCol="0" tIns="0" wrap="square"/>
          <a:p>
            <a:pPr algn="l" indent="0" marL="0">
              <a:lnSpc>
                <a:spcPts val="2500"/>
              </a:lnSpc>
              <a:buNone/>
            </a:pPr>
            <a:r>
              <a:rPr dirty="0" sz="1550" lang="en-US">
                <a:solidFill>
                  <a:srgbClr val="272525"/>
                </a:solidFill>
                <a:latin typeface="Montserrat" pitchFamily="34" charset="0"/>
                <a:ea typeface="Montserrat" pitchFamily="34" charset="-122"/>
                <a:cs typeface="Montserrat" pitchFamily="34" charset="-120"/>
              </a:rPr>
              <a:t>Native development for iOS/Android is more expensive than cross-platform solutions. Web apps are cheaper but may lack native functionality.</a:t>
            </a:r>
            <a:endParaRPr dirty="0" sz="1550" lang="en-US"/>
          </a:p>
        </p:txBody>
      </p:sp>
      <p:sp>
        <p:nvSpPr>
          <p:cNvPr id="1048716" name="Shape 7"/>
          <p:cNvSpPr/>
          <p:nvPr/>
        </p:nvSpPr>
        <p:spPr>
          <a:xfrm>
            <a:off x="695920" y="6156603"/>
            <a:ext cx="447318" cy="447318"/>
          </a:xfrm>
          <a:prstGeom prst="roundRect">
            <a:avLst>
              <a:gd name="adj" fmla="val 40007"/>
            </a:avLst>
          </a:prstGeom>
          <a:solidFill>
            <a:srgbClr val="EEEFF5"/>
          </a:solidFill>
          <a:effectLst>
            <a:outerShdw algn="bl" blurRad="49530" dir="13500000" dist="24130" kx="0" ky="0" rotWithShape="0" sx="100000" sy="100000">
              <a:srgbClr val="FFFFFF">
                <a:alpha val="70000"/>
              </a:srgbClr>
            </a:outerShdw>
          </a:effectLst>
        </p:spPr>
      </p:sp>
      <p:pic>
        <p:nvPicPr>
          <p:cNvPr id="2097195" name="Image 3" descr="preencoded.png"/>
          <p:cNvPicPr>
            <a:picLocks noChangeAspect="1"/>
          </p:cNvPicPr>
          <p:nvPr/>
        </p:nvPicPr>
        <p:blipFill>
          <a:blip xmlns:r="http://schemas.openxmlformats.org/officeDocument/2006/relationships" r:embed="rId4"/>
          <a:stretch>
            <a:fillRect/>
          </a:stretch>
        </p:blipFill>
        <p:spPr>
          <a:xfrm>
            <a:off x="762595" y="6183987"/>
            <a:ext cx="313849" cy="392430"/>
          </a:xfrm>
          <a:prstGeom prst="rect"/>
        </p:spPr>
      </p:pic>
      <p:sp>
        <p:nvSpPr>
          <p:cNvPr id="1048717" name="Text 8"/>
          <p:cNvSpPr/>
          <p:nvPr/>
        </p:nvSpPr>
        <p:spPr>
          <a:xfrm>
            <a:off x="1342073" y="6156603"/>
            <a:ext cx="2616279" cy="326946"/>
          </a:xfrm>
          <a:prstGeom prst="rect"/>
          <a:noFill/>
        </p:spPr>
        <p:txBody>
          <a:bodyPr anchor="t" bIns="0" lIns="0" rIns="0" rtlCol="0" tIns="0" wrap="none"/>
          <a:p>
            <a:pPr algn="l" indent="0" marL="0">
              <a:lnSpc>
                <a:spcPts val="2550"/>
              </a:lnSpc>
              <a:buNone/>
            </a:pPr>
            <a:r>
              <a:rPr b="1" dirty="0" sz="2050" lang="en-US">
                <a:solidFill>
                  <a:srgbClr val="272525"/>
                </a:solidFill>
                <a:latin typeface="Barlow Bold" pitchFamily="34" charset="0"/>
                <a:ea typeface="Barlow Bold" pitchFamily="34" charset="-122"/>
                <a:cs typeface="Barlow Bold" pitchFamily="34" charset="-120"/>
              </a:rPr>
              <a:t>UI/UX Complexity</a:t>
            </a:r>
            <a:endParaRPr dirty="0" sz="2050" lang="en-US"/>
          </a:p>
        </p:txBody>
      </p:sp>
      <p:sp>
        <p:nvSpPr>
          <p:cNvPr id="1048718" name="Text 9"/>
          <p:cNvSpPr/>
          <p:nvPr/>
        </p:nvSpPr>
        <p:spPr>
          <a:xfrm>
            <a:off x="1342073" y="6602849"/>
            <a:ext cx="5873710" cy="954405"/>
          </a:xfrm>
          <a:prstGeom prst="rect"/>
          <a:noFill/>
        </p:spPr>
        <p:txBody>
          <a:bodyPr anchor="t" bIns="0" lIns="0" rIns="0" rtlCol="0" tIns="0" wrap="square"/>
          <a:p>
            <a:pPr algn="l" indent="0" marL="0">
              <a:lnSpc>
                <a:spcPts val="2500"/>
              </a:lnSpc>
              <a:buNone/>
            </a:pPr>
            <a:r>
              <a:rPr dirty="0" sz="1550" lang="en-US">
                <a:solidFill>
                  <a:srgbClr val="272525"/>
                </a:solidFill>
                <a:latin typeface="Montserrat" pitchFamily="34" charset="0"/>
                <a:ea typeface="Montserrat" pitchFamily="34" charset="-122"/>
                <a:cs typeface="Montserrat" pitchFamily="34" charset="-120"/>
              </a:rPr>
              <a:t>Simple UI with basic screens, medium UI with custom designs, or complex UI with advanced animations significantly impact costs.</a:t>
            </a:r>
            <a:endParaRPr dirty="0" sz="1550" lang="en-US"/>
          </a:p>
        </p:txBody>
      </p:sp>
      <p:sp>
        <p:nvSpPr>
          <p:cNvPr id="1048719" name="Shape 10"/>
          <p:cNvSpPr/>
          <p:nvPr/>
        </p:nvSpPr>
        <p:spPr>
          <a:xfrm>
            <a:off x="7414617" y="6156603"/>
            <a:ext cx="447318" cy="447318"/>
          </a:xfrm>
          <a:prstGeom prst="roundRect">
            <a:avLst>
              <a:gd name="adj" fmla="val 40007"/>
            </a:avLst>
          </a:prstGeom>
          <a:solidFill>
            <a:srgbClr val="EEEFF5"/>
          </a:solidFill>
          <a:effectLst>
            <a:outerShdw algn="bl" blurRad="49530" dir="13500000" dist="24130" kx="0" ky="0" rotWithShape="0" sx="100000" sy="100000">
              <a:srgbClr val="FFFFFF">
                <a:alpha val="70000"/>
              </a:srgbClr>
            </a:outerShdw>
          </a:effectLst>
        </p:spPr>
      </p:sp>
      <p:pic>
        <p:nvPicPr>
          <p:cNvPr id="2097196" name="Image 4" descr="preencoded.png"/>
          <p:cNvPicPr>
            <a:picLocks noChangeAspect="1"/>
          </p:cNvPicPr>
          <p:nvPr/>
        </p:nvPicPr>
        <p:blipFill>
          <a:blip xmlns:r="http://schemas.openxmlformats.org/officeDocument/2006/relationships" r:embed="rId5"/>
          <a:stretch>
            <a:fillRect/>
          </a:stretch>
        </p:blipFill>
        <p:spPr>
          <a:xfrm>
            <a:off x="7481292" y="6183987"/>
            <a:ext cx="313849" cy="392430"/>
          </a:xfrm>
          <a:prstGeom prst="rect"/>
        </p:spPr>
      </p:pic>
      <p:sp>
        <p:nvSpPr>
          <p:cNvPr id="1048720" name="Text 11"/>
          <p:cNvSpPr/>
          <p:nvPr/>
        </p:nvSpPr>
        <p:spPr>
          <a:xfrm>
            <a:off x="8060769" y="6156603"/>
            <a:ext cx="2616279" cy="326946"/>
          </a:xfrm>
          <a:prstGeom prst="rect"/>
          <a:noFill/>
        </p:spPr>
        <p:txBody>
          <a:bodyPr anchor="t" bIns="0" lIns="0" rIns="0" rtlCol="0" tIns="0" wrap="none"/>
          <a:p>
            <a:pPr algn="l" indent="0" marL="0">
              <a:lnSpc>
                <a:spcPts val="2550"/>
              </a:lnSpc>
              <a:buNone/>
            </a:pPr>
            <a:r>
              <a:rPr b="1" dirty="0" sz="2050" lang="en-US">
                <a:solidFill>
                  <a:srgbClr val="272525"/>
                </a:solidFill>
                <a:latin typeface="Barlow Bold" pitchFamily="34" charset="0"/>
                <a:ea typeface="Barlow Bold" pitchFamily="34" charset="-122"/>
                <a:cs typeface="Barlow Bold" pitchFamily="34" charset="-120"/>
              </a:rPr>
              <a:t>Development Team</a:t>
            </a:r>
            <a:endParaRPr dirty="0" sz="2050" lang="en-US"/>
          </a:p>
        </p:txBody>
      </p:sp>
      <p:sp>
        <p:nvSpPr>
          <p:cNvPr id="1048721" name="Text 12"/>
          <p:cNvSpPr/>
          <p:nvPr/>
        </p:nvSpPr>
        <p:spPr>
          <a:xfrm>
            <a:off x="8060769" y="6602849"/>
            <a:ext cx="5873710" cy="954405"/>
          </a:xfrm>
          <a:prstGeom prst="rect"/>
          <a:noFill/>
        </p:spPr>
        <p:txBody>
          <a:bodyPr anchor="t" bIns="0" lIns="0" rIns="0" rtlCol="0" tIns="0" wrap="square"/>
          <a:p>
            <a:pPr algn="l" indent="0" marL="0">
              <a:lnSpc>
                <a:spcPts val="2500"/>
              </a:lnSpc>
              <a:buNone/>
            </a:pPr>
            <a:r>
              <a:rPr dirty="0" sz="1550" lang="en-US">
                <a:solidFill>
                  <a:srgbClr val="272525"/>
                </a:solidFill>
                <a:latin typeface="Montserrat" pitchFamily="34" charset="0"/>
                <a:ea typeface="Montserrat" pitchFamily="34" charset="-122"/>
                <a:cs typeface="Montserrat" pitchFamily="34" charset="-120"/>
              </a:rPr>
              <a:t>Costs vary by team composition: freelancers (30,000-150,000 frs/month), small agencies (100,000-250,000 frs/month), or enterprise agencies (300,000+ frs/month).</a:t>
            </a:r>
            <a:endParaRPr dirty="0" sz="1550" lang="en-US"/>
          </a:p>
        </p:txBody>
      </p:sp>
      <p:pic>
        <p:nvPicPr>
          <p:cNvPr id="2097205" name=""/>
          <p:cNvPicPr>
            <a:picLocks/>
          </p:cNvPicPr>
          <p:nvPr/>
        </p:nvPicPr>
        <p:blipFill>
          <a:blip xmlns:r="http://schemas.openxmlformats.org/officeDocument/2006/relationships" r:embed="rId6"/>
          <a:stretch>
            <a:fillRect/>
          </a:stretch>
        </p:blipFill>
        <p:spPr>
          <a:xfrm rot="0">
            <a:off x="6624459" y="218718"/>
            <a:ext cx="8746330" cy="8229600"/>
          </a:xfrm>
          <a:prstGeom prst="rec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55" name=""/>
        <p:cNvGrpSpPr/>
        <p:nvPr/>
      </p:nvGrpSpPr>
      <p:grpSpPr>
        <a:xfrm>
          <a:off x="0" y="0"/>
          <a:ext cx="0" cy="0"/>
          <a:chOff x="0" y="0"/>
          <a:chExt cx="0" cy="0"/>
        </a:xfrm>
      </p:grpSpPr>
      <p:pic>
        <p:nvPicPr>
          <p:cNvPr id="2097199" name="Image 0" descr="preencoded.png"/>
          <p:cNvPicPr>
            <a:picLocks noChangeAspect="1"/>
          </p:cNvPicPr>
          <p:nvPr/>
        </p:nvPicPr>
        <p:blipFill>
          <a:blip xmlns:r="http://schemas.openxmlformats.org/officeDocument/2006/relationships" r:embed="rId1"/>
          <a:stretch>
            <a:fillRect/>
          </a:stretch>
        </p:blipFill>
        <p:spPr>
          <a:xfrm>
            <a:off x="0" y="0"/>
            <a:ext cx="5486400" cy="8229600"/>
          </a:xfrm>
          <a:prstGeom prst="rect"/>
        </p:spPr>
      </p:pic>
      <p:sp>
        <p:nvSpPr>
          <p:cNvPr id="1048726" name="Text 0"/>
          <p:cNvSpPr/>
          <p:nvPr/>
        </p:nvSpPr>
        <p:spPr>
          <a:xfrm>
            <a:off x="6068973" y="593408"/>
            <a:ext cx="7978854" cy="1094899"/>
          </a:xfrm>
          <a:prstGeom prst="rect"/>
          <a:noFill/>
        </p:spPr>
        <p:txBody>
          <a:bodyPr anchor="t" bIns="0" lIns="0" rIns="0" rtlCol="0" tIns="0" wrap="square"/>
          <a:p>
            <a:pPr algn="l" indent="0" marL="0">
              <a:lnSpc>
                <a:spcPts val="4300"/>
              </a:lnSpc>
              <a:buNone/>
            </a:pPr>
            <a:r>
              <a:rPr b="1" dirty="0" sz="3400" lang="en-US">
                <a:solidFill>
                  <a:srgbClr val="7068F4"/>
                </a:solidFill>
                <a:latin typeface="Barlow Bold" pitchFamily="34" charset="0"/>
                <a:ea typeface="Barlow Bold" pitchFamily="34" charset="-122"/>
                <a:cs typeface="Barlow Bold" pitchFamily="34" charset="-120"/>
              </a:rPr>
              <a:t>Mobile App Development Cost Breakdown</a:t>
            </a:r>
            <a:endParaRPr dirty="0" sz="3400" lang="en-US"/>
          </a:p>
        </p:txBody>
      </p:sp>
      <p:sp>
        <p:nvSpPr>
          <p:cNvPr id="1048727" name="Text 1"/>
          <p:cNvSpPr/>
          <p:nvPr/>
        </p:nvSpPr>
        <p:spPr>
          <a:xfrm>
            <a:off x="6068973" y="2021205"/>
            <a:ext cx="3864531" cy="549354"/>
          </a:xfrm>
          <a:prstGeom prst="rect"/>
          <a:noFill/>
        </p:spPr>
        <p:txBody>
          <a:bodyPr anchor="t" bIns="0" lIns="0" rIns="0" rtlCol="0" tIns="0" wrap="none"/>
          <a:p>
            <a:pPr algn="ctr" indent="0" marL="0">
              <a:lnSpc>
                <a:spcPts val="4300"/>
              </a:lnSpc>
              <a:buNone/>
            </a:pPr>
            <a:r>
              <a:rPr b="1" dirty="0" sz="4300" lang="en-US">
                <a:solidFill>
                  <a:srgbClr val="272525"/>
                </a:solidFill>
                <a:latin typeface="Barlow Bold" pitchFamily="34" charset="0"/>
                <a:ea typeface="Barlow Bold" pitchFamily="34" charset="-122"/>
                <a:cs typeface="Barlow Bold" pitchFamily="34" charset="-120"/>
              </a:rPr>
              <a:t>500-800</a:t>
            </a:r>
            <a:endParaRPr dirty="0" sz="4300" lang="en-US"/>
          </a:p>
        </p:txBody>
      </p:sp>
      <p:sp>
        <p:nvSpPr>
          <p:cNvPr id="1048728" name="Text 2"/>
          <p:cNvSpPr/>
          <p:nvPr/>
        </p:nvSpPr>
        <p:spPr>
          <a:xfrm>
            <a:off x="6905982" y="2778562"/>
            <a:ext cx="2190393" cy="273844"/>
          </a:xfrm>
          <a:prstGeom prst="rect"/>
          <a:noFill/>
        </p:spPr>
        <p:txBody>
          <a:bodyPr anchor="t" bIns="0" lIns="0" rIns="0" rtlCol="0" tIns="0" wrap="none"/>
          <a:p>
            <a:pPr algn="ctr" indent="0" marL="0">
              <a:lnSpc>
                <a:spcPts val="2150"/>
              </a:lnSpc>
              <a:buNone/>
            </a:pPr>
            <a:r>
              <a:rPr b="1" dirty="0" sz="1700" lang="en-US">
                <a:solidFill>
                  <a:srgbClr val="272525"/>
                </a:solidFill>
                <a:latin typeface="Barlow Bold" pitchFamily="34" charset="0"/>
                <a:ea typeface="Barlow Bold" pitchFamily="34" charset="-122"/>
                <a:cs typeface="Barlow Bold" pitchFamily="34" charset="-120"/>
              </a:rPr>
              <a:t>Basic App Hours</a:t>
            </a:r>
            <a:endParaRPr dirty="0" sz="1700" lang="en-US"/>
          </a:p>
        </p:txBody>
      </p:sp>
      <p:sp>
        <p:nvSpPr>
          <p:cNvPr id="1048729" name="Text 3"/>
          <p:cNvSpPr/>
          <p:nvPr/>
        </p:nvSpPr>
        <p:spPr>
          <a:xfrm>
            <a:off x="6068973" y="3152180"/>
            <a:ext cx="3864531" cy="532448"/>
          </a:xfrm>
          <a:prstGeom prst="rect"/>
          <a:noFill/>
        </p:spPr>
        <p:txBody>
          <a:bodyPr anchor="t" bIns="0" lIns="0" rIns="0" rtlCol="0" tIns="0" wrap="square"/>
          <a:p>
            <a:pPr algn="ctr" indent="0" marL="0">
              <a:lnSpc>
                <a:spcPts val="2050"/>
              </a:lnSpc>
              <a:buNone/>
            </a:pPr>
            <a:r>
              <a:rPr dirty="0" sz="1300" lang="en-US">
                <a:solidFill>
                  <a:srgbClr val="272525"/>
                </a:solidFill>
                <a:latin typeface="Montserrat" pitchFamily="34" charset="0"/>
                <a:ea typeface="Montserrat" pitchFamily="34" charset="-122"/>
                <a:cs typeface="Montserrat" pitchFamily="34" charset="-120"/>
              </a:rPr>
              <a:t>Development hours for simple applications with limited features</a:t>
            </a:r>
            <a:endParaRPr dirty="0" sz="1300" lang="en-US"/>
          </a:p>
        </p:txBody>
      </p:sp>
      <p:sp>
        <p:nvSpPr>
          <p:cNvPr id="1048730" name="Text 4"/>
          <p:cNvSpPr/>
          <p:nvPr/>
        </p:nvSpPr>
        <p:spPr>
          <a:xfrm>
            <a:off x="10183177" y="2021205"/>
            <a:ext cx="3864650" cy="549354"/>
          </a:xfrm>
          <a:prstGeom prst="rect"/>
          <a:noFill/>
        </p:spPr>
        <p:txBody>
          <a:bodyPr anchor="t" bIns="0" lIns="0" rIns="0" rtlCol="0" tIns="0" wrap="none"/>
          <a:p>
            <a:pPr algn="ctr" indent="0" marL="0">
              <a:lnSpc>
                <a:spcPts val="4300"/>
              </a:lnSpc>
              <a:buNone/>
            </a:pPr>
            <a:r>
              <a:rPr b="1" dirty="0" sz="4300" lang="en-US">
                <a:solidFill>
                  <a:srgbClr val="272525"/>
                </a:solidFill>
                <a:latin typeface="Barlow Bold" pitchFamily="34" charset="0"/>
                <a:ea typeface="Barlow Bold" pitchFamily="34" charset="-122"/>
                <a:cs typeface="Barlow Bold" pitchFamily="34" charset="-120"/>
              </a:rPr>
              <a:t>800-1500</a:t>
            </a:r>
            <a:endParaRPr dirty="0" sz="4300" lang="en-US"/>
          </a:p>
        </p:txBody>
      </p:sp>
      <p:sp>
        <p:nvSpPr>
          <p:cNvPr id="1048731" name="Text 5"/>
          <p:cNvSpPr/>
          <p:nvPr/>
        </p:nvSpPr>
        <p:spPr>
          <a:xfrm>
            <a:off x="11020306" y="2778562"/>
            <a:ext cx="2190393" cy="273844"/>
          </a:xfrm>
          <a:prstGeom prst="rect"/>
          <a:noFill/>
        </p:spPr>
        <p:txBody>
          <a:bodyPr anchor="t" bIns="0" lIns="0" rIns="0" rtlCol="0" tIns="0" wrap="none"/>
          <a:p>
            <a:pPr algn="ctr" indent="0" marL="0">
              <a:lnSpc>
                <a:spcPts val="2150"/>
              </a:lnSpc>
              <a:buNone/>
            </a:pPr>
            <a:r>
              <a:rPr b="1" dirty="0" sz="1700" lang="en-US">
                <a:solidFill>
                  <a:srgbClr val="272525"/>
                </a:solidFill>
                <a:latin typeface="Barlow Bold" pitchFamily="34" charset="0"/>
                <a:ea typeface="Barlow Bold" pitchFamily="34" charset="-122"/>
                <a:cs typeface="Barlow Bold" pitchFamily="34" charset="-120"/>
              </a:rPr>
              <a:t>Medium App Hours</a:t>
            </a:r>
            <a:endParaRPr dirty="0" sz="1700" lang="en-US"/>
          </a:p>
        </p:txBody>
      </p:sp>
      <p:sp>
        <p:nvSpPr>
          <p:cNvPr id="1048732" name="Text 6"/>
          <p:cNvSpPr/>
          <p:nvPr/>
        </p:nvSpPr>
        <p:spPr>
          <a:xfrm>
            <a:off x="10183177" y="3152180"/>
            <a:ext cx="3864650" cy="532448"/>
          </a:xfrm>
          <a:prstGeom prst="rect"/>
          <a:noFill/>
        </p:spPr>
        <p:txBody>
          <a:bodyPr anchor="t" bIns="0" lIns="0" rIns="0" rtlCol="0" tIns="0" wrap="square"/>
          <a:p>
            <a:pPr algn="ctr" indent="0" marL="0">
              <a:lnSpc>
                <a:spcPts val="2050"/>
              </a:lnSpc>
              <a:buNone/>
            </a:pPr>
            <a:r>
              <a:rPr dirty="0" sz="1300" lang="en-US">
                <a:solidFill>
                  <a:srgbClr val="272525"/>
                </a:solidFill>
                <a:latin typeface="Montserrat" pitchFamily="34" charset="0"/>
                <a:ea typeface="Montserrat" pitchFamily="34" charset="-122"/>
                <a:cs typeface="Montserrat" pitchFamily="34" charset="-120"/>
              </a:rPr>
              <a:t>Development hours for moderately complex applications</a:t>
            </a:r>
            <a:endParaRPr dirty="0" sz="1300" lang="en-US"/>
          </a:p>
        </p:txBody>
      </p:sp>
      <p:sp>
        <p:nvSpPr>
          <p:cNvPr id="1048733" name="Text 7"/>
          <p:cNvSpPr/>
          <p:nvPr/>
        </p:nvSpPr>
        <p:spPr>
          <a:xfrm>
            <a:off x="8126016" y="4267200"/>
            <a:ext cx="3864650" cy="549354"/>
          </a:xfrm>
          <a:prstGeom prst="rect"/>
          <a:noFill/>
        </p:spPr>
        <p:txBody>
          <a:bodyPr anchor="t" bIns="0" lIns="0" rIns="0" rtlCol="0" tIns="0" wrap="none"/>
          <a:p>
            <a:pPr algn="ctr" indent="0" marL="0">
              <a:lnSpc>
                <a:spcPts val="4300"/>
              </a:lnSpc>
              <a:buNone/>
            </a:pPr>
            <a:r>
              <a:rPr b="1" dirty="0" sz="4300" lang="en-US">
                <a:solidFill>
                  <a:srgbClr val="272525"/>
                </a:solidFill>
                <a:latin typeface="Barlow Bold" pitchFamily="34" charset="0"/>
                <a:ea typeface="Barlow Bold" pitchFamily="34" charset="-122"/>
                <a:cs typeface="Barlow Bold" pitchFamily="34" charset="-120"/>
              </a:rPr>
              <a:t>1500+</a:t>
            </a:r>
            <a:endParaRPr dirty="0" sz="4300" lang="en-US"/>
          </a:p>
        </p:txBody>
      </p:sp>
      <p:sp>
        <p:nvSpPr>
          <p:cNvPr id="1048734" name="Text 8"/>
          <p:cNvSpPr/>
          <p:nvPr/>
        </p:nvSpPr>
        <p:spPr>
          <a:xfrm>
            <a:off x="8963144" y="5024557"/>
            <a:ext cx="2190393" cy="273844"/>
          </a:xfrm>
          <a:prstGeom prst="rect"/>
          <a:noFill/>
        </p:spPr>
        <p:txBody>
          <a:bodyPr anchor="t" bIns="0" lIns="0" rIns="0" rtlCol="0" tIns="0" wrap="none"/>
          <a:p>
            <a:pPr algn="ctr" indent="0" marL="0">
              <a:lnSpc>
                <a:spcPts val="2150"/>
              </a:lnSpc>
              <a:buNone/>
            </a:pPr>
            <a:r>
              <a:rPr b="1" dirty="0" sz="1700" lang="en-US">
                <a:solidFill>
                  <a:srgbClr val="272525"/>
                </a:solidFill>
                <a:latin typeface="Barlow Bold" pitchFamily="34" charset="0"/>
                <a:ea typeface="Barlow Bold" pitchFamily="34" charset="-122"/>
                <a:cs typeface="Barlow Bold" pitchFamily="34" charset="-120"/>
              </a:rPr>
              <a:t>Complex App Hours</a:t>
            </a:r>
            <a:endParaRPr dirty="0" sz="1700" lang="en-US"/>
          </a:p>
        </p:txBody>
      </p:sp>
      <p:sp>
        <p:nvSpPr>
          <p:cNvPr id="1048735" name="Text 9"/>
          <p:cNvSpPr/>
          <p:nvPr/>
        </p:nvSpPr>
        <p:spPr>
          <a:xfrm>
            <a:off x="8126016" y="5398175"/>
            <a:ext cx="3864650" cy="532448"/>
          </a:xfrm>
          <a:prstGeom prst="rect"/>
          <a:noFill/>
        </p:spPr>
        <p:txBody>
          <a:bodyPr anchor="t" bIns="0" lIns="0" rIns="0" rtlCol="0" tIns="0" wrap="square"/>
          <a:p>
            <a:pPr algn="ctr" indent="0" marL="0">
              <a:lnSpc>
                <a:spcPts val="2050"/>
              </a:lnSpc>
              <a:buNone/>
            </a:pPr>
            <a:r>
              <a:rPr dirty="0" sz="1300" lang="en-US">
                <a:solidFill>
                  <a:srgbClr val="272525"/>
                </a:solidFill>
                <a:latin typeface="Montserrat" pitchFamily="34" charset="0"/>
                <a:ea typeface="Montserrat" pitchFamily="34" charset="-122"/>
                <a:cs typeface="Montserrat" pitchFamily="34" charset="-120"/>
              </a:rPr>
              <a:t>Development hours for feature-rich, complex applications</a:t>
            </a:r>
            <a:endParaRPr dirty="0" sz="1300" lang="en-US"/>
          </a:p>
        </p:txBody>
      </p:sp>
      <p:sp>
        <p:nvSpPr>
          <p:cNvPr id="1048736" name="Text 10"/>
          <p:cNvSpPr/>
          <p:nvPr/>
        </p:nvSpPr>
        <p:spPr>
          <a:xfrm>
            <a:off x="6068973" y="6117788"/>
            <a:ext cx="7978854" cy="798671"/>
          </a:xfrm>
          <a:prstGeom prst="rect"/>
          <a:noFill/>
        </p:spPr>
        <p:txBody>
          <a:bodyPr anchor="t" bIns="0" lIns="0" rIns="0" rtlCol="0" tIns="0" wrap="square"/>
          <a:p>
            <a:pPr algn="l" indent="0" marL="0">
              <a:lnSpc>
                <a:spcPts val="2050"/>
              </a:lnSpc>
              <a:buNone/>
            </a:pPr>
            <a:r>
              <a:rPr dirty="0" sz="1300" lang="en-US">
                <a:solidFill>
                  <a:srgbClr val="272525"/>
                </a:solidFill>
                <a:latin typeface="Montserrat" pitchFamily="34" charset="0"/>
                <a:ea typeface="Montserrat" pitchFamily="34" charset="-122"/>
                <a:cs typeface="Montserrat" pitchFamily="34" charset="-120"/>
              </a:rPr>
              <a:t>Beyond initial development, budget for backend development, maintenance (15-20% of initial cost annually), and marketing expenses. Total costs range from 70,000 frs for basic apps to over 100,000,000 frs for complex enterprise solutions.</a:t>
            </a:r>
            <a:endParaRPr dirty="0" sz="1300" lang="en-US"/>
          </a:p>
        </p:txBody>
      </p:sp>
      <p:sp>
        <p:nvSpPr>
          <p:cNvPr id="1048737" name="Text 11"/>
          <p:cNvSpPr/>
          <p:nvPr/>
        </p:nvSpPr>
        <p:spPr>
          <a:xfrm>
            <a:off x="6068973" y="7103626"/>
            <a:ext cx="7978854" cy="532448"/>
          </a:xfrm>
          <a:prstGeom prst="rect"/>
          <a:noFill/>
        </p:spPr>
        <p:txBody>
          <a:bodyPr anchor="t" bIns="0" lIns="0" rIns="0" rtlCol="0" tIns="0" wrap="square"/>
          <a:p>
            <a:pPr algn="l" indent="0" marL="0">
              <a:lnSpc>
                <a:spcPts val="2050"/>
              </a:lnSpc>
              <a:buNone/>
            </a:pPr>
            <a:r>
              <a:rPr dirty="0" sz="1300" lang="en-US">
                <a:solidFill>
                  <a:srgbClr val="272525"/>
                </a:solidFill>
                <a:latin typeface="Montserrat" pitchFamily="34" charset="0"/>
                <a:ea typeface="Montserrat" pitchFamily="34" charset="-122"/>
                <a:cs typeface="Montserrat" pitchFamily="34" charset="-120"/>
              </a:rPr>
              <a:t>Proper planning and clear project scope are essential for accurate cost estimation. Remember to account for post-launch updates and marketing to ensure long-term success.</a:t>
            </a:r>
            <a:endParaRPr dirty="0" sz="1300" lang="en-US"/>
          </a:p>
        </p:txBody>
      </p:sp>
      <p:pic>
        <p:nvPicPr>
          <p:cNvPr id="2097206" name=""/>
          <p:cNvPicPr>
            <a:picLocks/>
          </p:cNvPicPr>
          <p:nvPr/>
        </p:nvPicPr>
        <p:blipFill>
          <a:blip xmlns:r="http://schemas.openxmlformats.org/officeDocument/2006/relationships" r:embed="rId2"/>
          <a:stretch>
            <a:fillRect/>
          </a:stretch>
        </p:blipFill>
        <p:spPr>
          <a:xfrm rot="0">
            <a:off x="6068973" y="152399"/>
            <a:ext cx="8746330" cy="8229600"/>
          </a:xfrm>
          <a:prstGeom prst="rect"/>
        </p:spPr>
      </p:pic>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Company>PptxGenJS</Company>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PptxGenJS Presentation</dc:title>
  <dc:creator>PptxGenJS</dc:creator>
  <cp:lastModifiedBy>PptxGenJS</cp:lastModifiedBy>
  <dcterms:created xsi:type="dcterms:W3CDTF">2025-03-31T03:41:14Z</dcterms:created>
  <dcterms:modified xsi:type="dcterms:W3CDTF">2025-03-31T13:51:33Z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0b878775b7f84238875b24e118c1e035</vt:lpwstr>
  </property>
</Properties>
</file>